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256" r:id="rId6"/>
    <p:sldId id="453" r:id="rId7"/>
    <p:sldId id="454" r:id="rId8"/>
    <p:sldId id="476" r:id="rId9"/>
    <p:sldId id="464" r:id="rId10"/>
    <p:sldId id="463" r:id="rId11"/>
    <p:sldId id="488" r:id="rId12"/>
    <p:sldId id="411" r:id="rId13"/>
    <p:sldId id="478" r:id="rId14"/>
    <p:sldId id="479" r:id="rId15"/>
    <p:sldId id="462" r:id="rId16"/>
    <p:sldId id="456" r:id="rId17"/>
    <p:sldId id="498" r:id="rId18"/>
    <p:sldId id="481" r:id="rId19"/>
    <p:sldId id="457" r:id="rId20"/>
    <p:sldId id="484" r:id="rId21"/>
    <p:sldId id="1296" r:id="rId22"/>
    <p:sldId id="494" r:id="rId23"/>
    <p:sldId id="485" r:id="rId24"/>
    <p:sldId id="1298" r:id="rId25"/>
    <p:sldId id="486" r:id="rId26"/>
    <p:sldId id="460" r:id="rId27"/>
    <p:sldId id="1323" r:id="rId28"/>
    <p:sldId id="260" r:id="rId29"/>
    <p:sldId id="389" r:id="rId30"/>
    <p:sldId id="387" r:id="rId31"/>
  </p:sldIdLst>
  <p:sldSz cx="12188825" cy="6858000"/>
  <p:notesSz cx="6797675" cy="9928225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quad Heavy" panose="00000900000000000000" pitchFamily="2" charset="0"/>
      <p:bold r:id="rId38"/>
      <p:italic r:id="rId39"/>
      <p:boldItalic r:id="rId40"/>
    </p:embeddedFont>
    <p:embeddedFont>
      <p:font typeface="Squad Light" panose="00000400000000000000" pitchFamily="2" charset="0"/>
      <p:regular r:id="rId41"/>
      <p:italic r:id="rId42"/>
    </p:embeddedFont>
  </p:embeddedFontLst>
  <p:custDataLst>
    <p:tags r:id="rId43"/>
  </p:custDataLst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410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4" pos="2501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pos="5291" userDrawn="1">
          <p15:clr>
            <a:srgbClr val="A4A3A4"/>
          </p15:clr>
        </p15:guide>
        <p15:guide id="7" pos="71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estény Ágnes" initials="SÁ" lastIdx="8" clrIdx="0"/>
  <p:cmAuthor id="2" name="viki" initials="v" lastIdx="0" clrIdx="1"/>
  <p:cmAuthor id="3" name="Miklos Zsengeller" initials="MZ" lastIdx="39" clrIdx="2">
    <p:extLst>
      <p:ext uri="{19B8F6BF-5375-455C-9EA6-DF929625EA0E}">
        <p15:presenceInfo xmlns:p15="http://schemas.microsoft.com/office/powerpoint/2012/main" userId="dbbff68547bd03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F"/>
    <a:srgbClr val="52AE30"/>
    <a:srgbClr val="5FCD37"/>
    <a:srgbClr val="80D760"/>
    <a:srgbClr val="5E2C10"/>
    <a:srgbClr val="59B951"/>
    <a:srgbClr val="E5E5E5"/>
    <a:srgbClr val="C0C6B3"/>
    <a:srgbClr val="9DCC8F"/>
    <a:srgbClr val="9ECEA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0" autoAdjust="0"/>
    <p:restoredTop sz="84045" autoAdjust="0"/>
  </p:normalViewPr>
  <p:slideViewPr>
    <p:cSldViewPr snapToGrid="0" snapToObjects="1">
      <p:cViewPr varScale="1">
        <p:scale>
          <a:sx n="72" d="100"/>
          <a:sy n="72" d="100"/>
        </p:scale>
        <p:origin x="1301" y="48"/>
      </p:cViewPr>
      <p:guideLst>
        <p:guide orient="horz" pos="482"/>
        <p:guide pos="2410"/>
        <p:guide orient="horz" pos="1207"/>
        <p:guide pos="2501"/>
        <p:guide orient="horz" pos="1321"/>
        <p:guide pos="5291"/>
        <p:guide pos="71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5736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Squad Light" pitchFamily="2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CAC-4B43-4C51-BF33-D3076C70504F}" type="datetimeFigureOut">
              <a:rPr lang="hu-HU" smtClean="0">
                <a:latin typeface="Squad Light" pitchFamily="2" charset="0"/>
              </a:rPr>
              <a:t>2024.02.08.</a:t>
            </a:fld>
            <a:endParaRPr lang="hu-HU" dirty="0">
              <a:latin typeface="Squad Light" pitchFamily="2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Squad Light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E6B9-7B16-4780-A48C-EBD5665B1954}" type="slidenum">
              <a:rPr lang="hu-HU" smtClean="0">
                <a:latin typeface="Squad Light" pitchFamily="2" charset="0"/>
              </a:rPr>
              <a:t>‹#›</a:t>
            </a:fld>
            <a:endParaRPr lang="hu-HU" dirty="0">
              <a:latin typeface="Squa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qua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quad Light" pitchFamily="2" charset="0"/>
              </a:defRPr>
            </a:lvl1pPr>
          </a:lstStyle>
          <a:p>
            <a:fld id="{21A7265D-89EE-FF41-A2E8-E1EAB0B4616F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qua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quad Light" pitchFamily="2" charset="0"/>
              </a:defRPr>
            </a:lvl1pPr>
          </a:lstStyle>
          <a:p>
            <a:fld id="{CD5AE754-556D-9E4E-B174-094F6DEBE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338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6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18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70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85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1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2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4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70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88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18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3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24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28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16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91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8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49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91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8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6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5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3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6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4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crop+kép hátté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" y="1"/>
            <a:ext cx="5096932" cy="6858000"/>
          </a:xfrm>
          <a:prstGeom prst="rect">
            <a:avLst/>
          </a:prstGeom>
          <a:gradFill>
            <a:gsLst>
              <a:gs pos="0">
                <a:srgbClr val="50B848"/>
              </a:gs>
              <a:gs pos="100000">
                <a:srgbClr val="B7C726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0" i="0" dirty="0">
              <a:latin typeface="Squad Light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541002" y="1727202"/>
            <a:ext cx="92329" cy="415494"/>
          </a:xfrm>
          <a:prstGeom prst="rect">
            <a:avLst/>
          </a:prstGeom>
          <a:noFill/>
        </p:spPr>
        <p:txBody>
          <a:bodyPr wrap="none" lIns="45718" tIns="22858" rIns="45718" bIns="22858" rtlCol="0">
            <a:spAutoFit/>
          </a:bodyPr>
          <a:lstStyle/>
          <a:p>
            <a:pPr defTabSz="914264"/>
            <a:endParaRPr lang="en-US" b="0" i="0" kern="1200" dirty="0">
              <a:solidFill>
                <a:srgbClr val="7E7E7E"/>
              </a:solidFill>
              <a:latin typeface="Squad Light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442200" y="6048282"/>
            <a:ext cx="3987794" cy="26160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64"/>
            <a:r>
              <a:rPr lang="hu-HU" sz="1100" b="0" i="0" spc="51" dirty="0">
                <a:solidFill>
                  <a:srgbClr val="595959"/>
                </a:solidFill>
                <a:latin typeface="Squad Light" pitchFamily="2" charset="0"/>
                <a:ea typeface="Arial"/>
                <a:cs typeface="Arial"/>
              </a:rPr>
              <a:t>Ismerjük egymást. Megbízunk</a:t>
            </a:r>
            <a:r>
              <a:rPr lang="hu-HU" sz="1100" b="0" i="0" spc="51" baseline="0" dirty="0">
                <a:solidFill>
                  <a:srgbClr val="595959"/>
                </a:solidFill>
                <a:latin typeface="Squad Light" pitchFamily="2" charset="0"/>
                <a:ea typeface="Arial"/>
                <a:cs typeface="Arial"/>
              </a:rPr>
              <a:t> egymásban.</a:t>
            </a:r>
            <a:endParaRPr lang="en-US" sz="1100" b="0" i="0" spc="51" dirty="0">
              <a:solidFill>
                <a:srgbClr val="595959"/>
              </a:solidFill>
              <a:latin typeface="Squad Light" pitchFamily="2" charset="0"/>
              <a:ea typeface="Arial"/>
              <a:cs typeface="Arial"/>
            </a:endParaRPr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558641" y="4159805"/>
            <a:ext cx="3111659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chemeClr val="bg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6CA27-B443-B547-992F-163A9C11B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852" y="397342"/>
            <a:ext cx="1270477" cy="2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5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7817C5-CC10-CA45-8B6B-B4B85E857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7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o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0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zlo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944563" y="5495705"/>
            <a:ext cx="4299698" cy="36930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ctr"/>
            <a:r>
              <a:rPr lang="en-US" sz="1600" b="0" i="0" spc="68" dirty="0" err="1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Ismerjük</a:t>
            </a:r>
            <a:r>
              <a:rPr lang="en-US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 </a:t>
            </a:r>
            <a:r>
              <a:rPr lang="en-US" sz="1600" b="0" i="0" spc="68" dirty="0" err="1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egymást</a:t>
            </a:r>
            <a:r>
              <a:rPr lang="en-US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. </a:t>
            </a:r>
            <a:r>
              <a:rPr lang="en-US" sz="1600" b="0" i="0" spc="68" dirty="0" err="1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Megbízunk</a:t>
            </a:r>
            <a:r>
              <a:rPr lang="en-US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 </a:t>
            </a:r>
            <a:r>
              <a:rPr lang="en-US" sz="1600" b="0" i="0" spc="68" dirty="0" err="1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egymásban</a:t>
            </a:r>
            <a:r>
              <a:rPr lang="en-US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D0BDC-3B4F-AF44-8E35-7058E090B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574" y="2653525"/>
            <a:ext cx="6541676" cy="13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lap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E8934D-0015-4B46-A52A-DC3D6ACAC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ED1ADA-1BEE-654E-8ABF-1DAA12C18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00" r="-100012"/>
          <a:stretch/>
        </p:blipFill>
        <p:spPr>
          <a:xfrm>
            <a:off x="0" y="-62630"/>
            <a:ext cx="6933600" cy="69174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70F65B-04C0-A64D-BEBB-AEF90442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48D564-9A92-CF4B-9D56-DAA1D19B6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06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 indító fehér háttérr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400EB3-29D8-414A-AAD2-F487D9765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9586" y="-7231390"/>
            <a:ext cx="1224273" cy="258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48E8E-9432-B247-BE46-93C4A4160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00" r="-100000"/>
          <a:stretch/>
        </p:blipFill>
        <p:spPr>
          <a:xfrm>
            <a:off x="0" y="-50104"/>
            <a:ext cx="6933236" cy="6917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DBFF3-56E5-FD45-8BDB-B46029D938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852" y="397342"/>
            <a:ext cx="1270477" cy="2625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ACFE73-4DC4-C347-A0F4-7F9A3EC60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rgbClr val="006C3F"/>
                </a:solidFill>
                <a:latin typeface="Squad Heavy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67A766-4AFE-0A44-B3A3-06856E0D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6C3F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47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indító képpel a hátté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730B21D-6277-FC46-A6FC-FBFEE855A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6C3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13C30-BA89-694E-A49E-0E67DF2CF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00" r="-100000"/>
          <a:stretch/>
        </p:blipFill>
        <p:spPr>
          <a:xfrm>
            <a:off x="0" y="-62630"/>
            <a:ext cx="6933236" cy="69174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1F5AF8A-AC62-8A44-8816-10BA32558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17904B9-51DD-0B4C-92DB-ED2CA4B3F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538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8B8D58-AABC-714D-9A02-CD3CDA53A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A80BB-847D-7D4C-A0FE-EBD0D6916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852" y="397342"/>
            <a:ext cx="1270477" cy="2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F60B64-80A2-CA41-99D8-EF9349962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/>
          </p:nvPr>
        </p:nvSpPr>
        <p:spPr>
          <a:xfrm>
            <a:off x="643915" y="337105"/>
            <a:ext cx="6195986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rgbClr val="006C3F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D5406-71AA-914F-86AD-CB839074E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852" y="397342"/>
            <a:ext cx="1270477" cy="2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>
            <a:extLst>
              <a:ext uri="{FF2B5EF4-FFF2-40B4-BE49-F238E27FC236}">
                <a16:creationId xmlns:a16="http://schemas.microsoft.com/office/drawing/2014/main" id="{CAE42E91-7557-F218-A7CE-E35C0A3552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64182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25" imgH="424" progId="TCLayout.ActiveDocument.1">
                  <p:embed/>
                </p:oleObj>
              </mc:Choice>
              <mc:Fallback>
                <p:oleObj name="think-cell Slide" r:id="rId1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7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49" r:id="rId5"/>
    <p:sldLayoutId id="2147483657" r:id="rId6"/>
    <p:sldLayoutId id="2147483659" r:id="rId7"/>
    <p:sldLayoutId id="2147483718" r:id="rId8"/>
    <p:sldLayoutId id="2147483660" r:id="rId9"/>
    <p:sldLayoutId id="2147483661" r:id="rId10"/>
    <p:sldLayoutId id="2147483662" r:id="rId11"/>
    <p:sldLayoutId id="2147483717" r:id="rId12"/>
  </p:sldLayoutIdLst>
  <p:txStyles>
    <p:titleStyle>
      <a:lvl1pPr algn="ctr" defTabSz="6094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>
            <a:extLst>
              <a:ext uri="{FF2B5EF4-FFF2-40B4-BE49-F238E27FC236}">
                <a16:creationId xmlns:a16="http://schemas.microsoft.com/office/drawing/2014/main" id="{CE2A8CE7-B651-82A7-BB30-06F4F111314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233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>
            <a:extLst>
              <a:ext uri="{FF2B5EF4-FFF2-40B4-BE49-F238E27FC236}">
                <a16:creationId xmlns:a16="http://schemas.microsoft.com/office/drawing/2014/main" id="{3B9D719C-DF29-43D1-92B7-F8FEF49A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4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A48CB4-5A5D-4DBC-9D92-F6569BA499CF}"/>
              </a:ext>
            </a:extLst>
          </p:cNvPr>
          <p:cNvSpPr/>
          <p:nvPr/>
        </p:nvSpPr>
        <p:spPr>
          <a:xfrm>
            <a:off x="3176" y="3176"/>
            <a:ext cx="12188825" cy="6854824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70F2A2-BFF2-6144-A2B3-243D9FAE24CB}"/>
              </a:ext>
            </a:extLst>
          </p:cNvPr>
          <p:cNvSpPr txBox="1">
            <a:spLocks/>
          </p:cNvSpPr>
          <p:nvPr/>
        </p:nvSpPr>
        <p:spPr>
          <a:xfrm>
            <a:off x="1331858" y="1594215"/>
            <a:ext cx="10158299" cy="2593407"/>
          </a:xfrm>
          <a:prstGeom prst="rect">
            <a:avLst/>
          </a:prstGeom>
        </p:spPr>
        <p:txBody>
          <a:bodyPr anchor="ctr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i="0" dirty="0">
                <a:solidFill>
                  <a:srgbClr val="5FCD37"/>
                </a:solidFill>
                <a:latin typeface="Squad Heavy" panose="020B0604020202020204" charset="0"/>
              </a:rPr>
              <a:t>MACRO</a:t>
            </a:r>
            <a:r>
              <a:rPr lang="en-US" sz="9000" b="1" i="0" dirty="0">
                <a:solidFill>
                  <a:schemeClr val="bg1"/>
                </a:solidFill>
                <a:latin typeface="Squad Heavy" panose="020B0604020202020204" charset="0"/>
              </a:rPr>
              <a:t>ECO</a:t>
            </a:r>
            <a:r>
              <a:rPr lang="en-US" sz="9000" b="1" i="0" dirty="0">
                <a:solidFill>
                  <a:schemeClr val="bg1"/>
                </a:solidFill>
                <a:latin typeface="Squad Light" panose="020B0604020202020204" charset="0"/>
              </a:rPr>
              <a:t>NOM</a:t>
            </a:r>
            <a:r>
              <a:rPr lang="ro-RO" sz="9000" b="1" i="0" dirty="0">
                <a:solidFill>
                  <a:schemeClr val="bg1"/>
                </a:solidFill>
                <a:latin typeface="Squad Light" panose="020B0604020202020204" charset="0"/>
              </a:rPr>
              <a:t>I</a:t>
            </a:r>
            <a:r>
              <a:rPr lang="en-US" sz="9000" b="1" i="0" dirty="0">
                <a:solidFill>
                  <a:schemeClr val="bg1"/>
                </a:solidFill>
                <a:latin typeface="Squad Light" panose="020B0604020202020204" charset="0"/>
              </a:rPr>
              <a:t>C</a:t>
            </a:r>
            <a:endParaRPr lang="hu-HU" sz="9000" b="1" i="0" dirty="0">
              <a:solidFill>
                <a:schemeClr val="bg1"/>
              </a:solidFill>
              <a:latin typeface="Squad Light" panose="020B0604020202020204" charset="0"/>
            </a:endParaRPr>
          </a:p>
        </p:txBody>
      </p:sp>
      <p:pic>
        <p:nvPicPr>
          <p:cNvPr id="8" name="otp_logo">
            <a:extLst>
              <a:ext uri="{FF2B5EF4-FFF2-40B4-BE49-F238E27FC236}">
                <a16:creationId xmlns:a16="http://schemas.microsoft.com/office/drawing/2014/main" id="{E6FBE2B4-7A41-B44C-971D-BE6754897B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B7C9C33-08F7-4F09-9C93-2B460518BB82}"/>
              </a:ext>
            </a:extLst>
          </p:cNvPr>
          <p:cNvSpPr txBox="1">
            <a:spLocks/>
          </p:cNvSpPr>
          <p:nvPr/>
        </p:nvSpPr>
        <p:spPr>
          <a:xfrm>
            <a:off x="5764051" y="5281880"/>
            <a:ext cx="5259054" cy="728663"/>
          </a:xfrm>
          <a:prstGeom prst="rect">
            <a:avLst/>
          </a:prstGeom>
        </p:spPr>
        <p:txBody>
          <a:bodyPr anchor="b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300" dirty="0">
                <a:solidFill>
                  <a:schemeClr val="bg1"/>
                </a:solidFill>
                <a:latin typeface="Squad Light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sz="2300" dirty="0">
                <a:solidFill>
                  <a:schemeClr val="bg1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uarterly report, </a:t>
            </a:r>
          </a:p>
          <a:p>
            <a:pPr algn="r"/>
            <a:r>
              <a:rPr lang="hu-HU" sz="2300" dirty="0" err="1">
                <a:solidFill>
                  <a:schemeClr val="bg1"/>
                </a:solidFill>
                <a:latin typeface="Squad Light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February</a:t>
            </a:r>
            <a:r>
              <a:rPr lang="hu-HU" sz="2300" dirty="0">
                <a:solidFill>
                  <a:schemeClr val="bg1"/>
                </a:solidFill>
                <a:latin typeface="Squad Light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202</a:t>
            </a:r>
            <a:r>
              <a:rPr lang="hu-HU" sz="2300" dirty="0">
                <a:solidFill>
                  <a:schemeClr val="bg1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endParaRPr lang="en-US" sz="2300" dirty="0">
              <a:solidFill>
                <a:schemeClr val="bg1"/>
              </a:solidFill>
              <a:latin typeface="Squad Light" panose="020B060402020202020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CC1949-4717-4CC8-A2A8-5F0DDA6D4EAC}"/>
              </a:ext>
            </a:extLst>
          </p:cNvPr>
          <p:cNvSpPr txBox="1">
            <a:spLocks/>
          </p:cNvSpPr>
          <p:nvPr/>
        </p:nvSpPr>
        <p:spPr>
          <a:xfrm>
            <a:off x="2150788" y="4434423"/>
            <a:ext cx="6700528" cy="1036433"/>
          </a:xfrm>
          <a:prstGeom prst="rect">
            <a:avLst/>
          </a:prstGeom>
        </p:spPr>
        <p:txBody>
          <a:bodyPr anchor="b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i="1" dirty="0" err="1">
                <a:solidFill>
                  <a:schemeClr val="bg1"/>
                </a:solidFill>
                <a:latin typeface="Squad Light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Romania’s</a:t>
            </a:r>
            <a:r>
              <a:rPr lang="en-US" sz="3200" b="1" i="1" dirty="0">
                <a:solidFill>
                  <a:schemeClr val="bg1"/>
                </a:solidFill>
                <a:latin typeface="Squad Light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lang="en-US" sz="3200" b="1" i="1" dirty="0">
                <a:solidFill>
                  <a:schemeClr val="bg1"/>
                </a:solidFill>
                <a:latin typeface="Squad Light" panose="020B0604020202020204" charset="0"/>
                <a:cs typeface="Times New Roman" panose="02020603050405020304" pitchFamily="18" charset="0"/>
              </a:rPr>
              <a:t>rowth slowdown probably bottomed out, fiscal measures to halt disinflation temporarily, fiscal risks are high</a:t>
            </a:r>
          </a:p>
        </p:txBody>
      </p:sp>
    </p:spTree>
    <p:extLst>
      <p:ext uri="{BB962C8B-B14F-4D97-AF65-F5344CB8AC3E}">
        <p14:creationId xmlns:p14="http://schemas.microsoft.com/office/powerpoint/2010/main" val="222200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8F53FF-2691-B24E-988E-1E81E6DE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799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814434" y="119627"/>
            <a:ext cx="6892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ROMANIA’S Q3  YOY GDP AT 1.1%</a:t>
            </a:r>
            <a:endParaRPr lang="en-US" dirty="0">
              <a:solidFill>
                <a:srgbClr val="52AE30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E041BE-0983-E34A-8806-FACE86D22670}"/>
              </a:ext>
            </a:extLst>
          </p:cNvPr>
          <p:cNvSpPr/>
          <p:nvPr/>
        </p:nvSpPr>
        <p:spPr>
          <a:xfrm>
            <a:off x="0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F64BC9-8209-C544-9127-E31918286F22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REAL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6805F88D-EA35-FE51-B8A9-65CCEF49002D}"/>
              </a:ext>
            </a:extLst>
          </p:cNvPr>
          <p:cNvSpPr/>
          <p:nvPr/>
        </p:nvSpPr>
        <p:spPr>
          <a:xfrm>
            <a:off x="106102" y="6642445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D97FFD2-2D38-35EE-AC0C-83F4789EDB81}"/>
              </a:ext>
            </a:extLst>
          </p:cNvPr>
          <p:cNvSpPr txBox="1"/>
          <p:nvPr/>
        </p:nvSpPr>
        <p:spPr>
          <a:xfrm>
            <a:off x="11007604" y="6632506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NIS, OTP Bank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3048600-900E-58EF-DA47-80CFE5E20CC1}"/>
              </a:ext>
            </a:extLst>
          </p:cNvPr>
          <p:cNvSpPr txBox="1"/>
          <p:nvPr/>
        </p:nvSpPr>
        <p:spPr>
          <a:xfrm>
            <a:off x="4865530" y="1368126"/>
            <a:ext cx="5826642" cy="340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GDP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growth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and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it’s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sectoral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components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, YoY, %</a:t>
            </a:r>
            <a:endParaRPr lang="en-US" sz="15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4" name="Picture 5122" descr="slide_15.png">
            <a:extLst>
              <a:ext uri="{FF2B5EF4-FFF2-40B4-BE49-F238E27FC236}">
                <a16:creationId xmlns:a16="http://schemas.microsoft.com/office/drawing/2014/main" id="{2EF1C0EB-024B-4436-6A5A-ACD4D687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451" y="824819"/>
            <a:ext cx="7660800" cy="55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5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8F53FF-2691-B24E-988E-1E81E6DE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799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906005" y="304288"/>
            <a:ext cx="6497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Q4 SUGGESTS SOME IMPROVEMENT</a:t>
            </a:r>
            <a:endParaRPr lang="en-US" dirty="0">
              <a:solidFill>
                <a:srgbClr val="52AE30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E041BE-0983-E34A-8806-FACE86D22670}"/>
              </a:ext>
            </a:extLst>
          </p:cNvPr>
          <p:cNvSpPr/>
          <p:nvPr/>
        </p:nvSpPr>
        <p:spPr>
          <a:xfrm>
            <a:off x="0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F64BC9-8209-C544-9127-E31918286F22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REAL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2D8D544F-8AAD-FFA9-9128-B7C691FE524E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8EC52CC-5F6C-7C5B-E097-BEEA191F4859}"/>
              </a:ext>
            </a:extLst>
          </p:cNvPr>
          <p:cNvSpPr txBox="1"/>
          <p:nvPr/>
        </p:nvSpPr>
        <p:spPr>
          <a:xfrm>
            <a:off x="10490769" y="6266990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NIS, OTP Bank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4C447FF4-24B3-692D-C924-616C1230F22D}"/>
              </a:ext>
            </a:extLst>
          </p:cNvPr>
          <p:cNvSpPr txBox="1"/>
          <p:nvPr/>
        </p:nvSpPr>
        <p:spPr>
          <a:xfrm>
            <a:off x="6063183" y="1465791"/>
            <a:ext cx="3814434" cy="340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Key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monthly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indicators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, YoY,%</a:t>
            </a:r>
            <a:endParaRPr lang="en-US" sz="15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5" name="Picture 5122" descr="slide_16.png">
            <a:extLst>
              <a:ext uri="{FF2B5EF4-FFF2-40B4-BE49-F238E27FC236}">
                <a16:creationId xmlns:a16="http://schemas.microsoft.com/office/drawing/2014/main" id="{E5530671-72AD-1E25-9DDF-8721E9B93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5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799284" y="267747"/>
            <a:ext cx="684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THE LABOUR MARKET IS STILL ROBUST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eople walking on grey concrete floor during daytime">
            <a:extLst>
              <a:ext uri="{FF2B5EF4-FFF2-40B4-BE49-F238E27FC236}">
                <a16:creationId xmlns:a16="http://schemas.microsoft.com/office/drawing/2014/main" id="{E0202491-98E2-7B4F-ACBA-03A246D6C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B4CB22-0A5E-BE46-A6AC-7F48691E558D}"/>
              </a:ext>
            </a:extLst>
          </p:cNvPr>
          <p:cNvSpPr/>
          <p:nvPr/>
        </p:nvSpPr>
        <p:spPr>
          <a:xfrm>
            <a:off x="5719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2CEC4AF-4262-2749-A902-1779A403DDBA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LABOUR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MARKET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77D3E41F-9FC1-5DDE-497A-F61D79FA18FD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557038-6FBA-A0AC-6C39-0A2E4D629DD5}"/>
              </a:ext>
            </a:extLst>
          </p:cNvPr>
          <p:cNvSpPr txBox="1"/>
          <p:nvPr/>
        </p:nvSpPr>
        <p:spPr>
          <a:xfrm>
            <a:off x="10528865" y="6276101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OTP Bank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46E598E9-F51B-158A-749D-475E762E0FA0}"/>
              </a:ext>
            </a:extLst>
          </p:cNvPr>
          <p:cNvSpPr txBox="1"/>
          <p:nvPr/>
        </p:nvSpPr>
        <p:spPr>
          <a:xfrm>
            <a:off x="5514947" y="1455960"/>
            <a:ext cx="5128633" cy="340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500" dirty="0">
                <a:solidFill>
                  <a:schemeClr val="bg1"/>
                </a:solidFill>
                <a:highlight>
                  <a:srgbClr val="52AE30"/>
                </a:highlight>
              </a:rPr>
              <a:t>Monthly employment and unemployment</a:t>
            </a:r>
          </a:p>
        </p:txBody>
      </p:sp>
      <p:pic>
        <p:nvPicPr>
          <p:cNvPr id="5" name="Picture 7170" descr="Slide_18.png">
            <a:extLst>
              <a:ext uri="{FF2B5EF4-FFF2-40B4-BE49-F238E27FC236}">
                <a16:creationId xmlns:a16="http://schemas.microsoft.com/office/drawing/2014/main" id="{4C662874-15AC-58E1-7E14-0AF53DD37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4040372" y="267747"/>
            <a:ext cx="6177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… SHOWING NO CLEAR SIGNS OF EASING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eople walking on grey concrete floor during daytime">
            <a:extLst>
              <a:ext uri="{FF2B5EF4-FFF2-40B4-BE49-F238E27FC236}">
                <a16:creationId xmlns:a16="http://schemas.microsoft.com/office/drawing/2014/main" id="{E0202491-98E2-7B4F-ACBA-03A246D6C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B4CB22-0A5E-BE46-A6AC-7F48691E558D}"/>
              </a:ext>
            </a:extLst>
          </p:cNvPr>
          <p:cNvSpPr/>
          <p:nvPr/>
        </p:nvSpPr>
        <p:spPr>
          <a:xfrm>
            <a:off x="5719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2CEC4AF-4262-2749-A902-1779A403DDBA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LABOUR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MARKET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77D3E41F-9FC1-5DDE-497A-F61D79FA18FD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557038-6FBA-A0AC-6C39-0A2E4D629DD5}"/>
              </a:ext>
            </a:extLst>
          </p:cNvPr>
          <p:cNvSpPr txBox="1"/>
          <p:nvPr/>
        </p:nvSpPr>
        <p:spPr>
          <a:xfrm>
            <a:off x="10528865" y="6276101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OTP Bank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46E598E9-F51B-158A-749D-475E762E0FA0}"/>
              </a:ext>
            </a:extLst>
          </p:cNvPr>
          <p:cNvSpPr txBox="1"/>
          <p:nvPr/>
        </p:nvSpPr>
        <p:spPr>
          <a:xfrm>
            <a:off x="5514947" y="1455960"/>
            <a:ext cx="5128633" cy="340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Indicators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of labor market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tightness</a:t>
            </a:r>
            <a:endParaRPr lang="en-US" sz="15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9802E38-E714-FF3E-276B-C21CE922A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219" y="2288112"/>
            <a:ext cx="7562088" cy="35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4140000" y="271971"/>
            <a:ext cx="6314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REAL WAGES RISE SHARPLY AS INFLATION FALLS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eople walking on grey concrete floor during daytime">
            <a:extLst>
              <a:ext uri="{FF2B5EF4-FFF2-40B4-BE49-F238E27FC236}">
                <a16:creationId xmlns:a16="http://schemas.microsoft.com/office/drawing/2014/main" id="{E0202491-98E2-7B4F-ACBA-03A246D6C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B4CB22-0A5E-BE46-A6AC-7F48691E558D}"/>
              </a:ext>
            </a:extLst>
          </p:cNvPr>
          <p:cNvSpPr/>
          <p:nvPr/>
        </p:nvSpPr>
        <p:spPr>
          <a:xfrm>
            <a:off x="-1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2CEC4AF-4262-2749-A902-1779A403DDBA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LABOUR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MARKET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85C11B95-8D64-1689-2DC9-4BACAD1020C3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7E92E30-49A4-2E8E-42E4-F0CCF6F23F70}"/>
              </a:ext>
            </a:extLst>
          </p:cNvPr>
          <p:cNvSpPr txBox="1"/>
          <p:nvPr/>
        </p:nvSpPr>
        <p:spPr>
          <a:xfrm>
            <a:off x="10528865" y="6276101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OTP Bank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FE0EF5F-F232-4450-0A5C-1E2BFAFA780C}"/>
              </a:ext>
            </a:extLst>
          </p:cNvPr>
          <p:cNvSpPr txBox="1"/>
          <p:nvPr/>
        </p:nvSpPr>
        <p:spPr>
          <a:xfrm>
            <a:off x="5406083" y="1337865"/>
            <a:ext cx="5128633" cy="340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500" dirty="0">
                <a:solidFill>
                  <a:schemeClr val="bg1"/>
                </a:solidFill>
                <a:highlight>
                  <a:srgbClr val="52AE30"/>
                </a:highlight>
                <a:latin typeface="Squad Light" panose="020B0604020202020204" charset="0"/>
                <a:cs typeface="Arial" panose="020B0604020202020204" pitchFamily="34" charset="0"/>
              </a:rPr>
              <a:t>Nominal and real wage growth</a:t>
            </a:r>
          </a:p>
        </p:txBody>
      </p:sp>
      <p:pic>
        <p:nvPicPr>
          <p:cNvPr id="6" name="Picture 7170" descr="slide_19.png">
            <a:extLst>
              <a:ext uri="{FF2B5EF4-FFF2-40B4-BE49-F238E27FC236}">
                <a16:creationId xmlns:a16="http://schemas.microsoft.com/office/drawing/2014/main" id="{8EA52BA2-0211-CD76-1E28-A74FFBC58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3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erson holding pencil near laptop computer">
            <a:extLst>
              <a:ext uri="{FF2B5EF4-FFF2-40B4-BE49-F238E27FC236}">
                <a16:creationId xmlns:a16="http://schemas.microsoft.com/office/drawing/2014/main" id="{B8F9AD5E-5DB3-414C-BE33-5843C64AA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9" y="0"/>
            <a:ext cx="3814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3748F5-F81B-484C-BBF1-6DB5E2C7B96D}"/>
              </a:ext>
            </a:extLst>
          </p:cNvPr>
          <p:cNvSpPr/>
          <p:nvPr/>
        </p:nvSpPr>
        <p:spPr>
          <a:xfrm>
            <a:off x="-19691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AB9CED-43C9-B146-8720-4B0C252965F5}"/>
              </a:ext>
            </a:extLst>
          </p:cNvPr>
          <p:cNvSpPr txBox="1">
            <a:spLocks/>
          </p:cNvSpPr>
          <p:nvPr/>
        </p:nvSpPr>
        <p:spPr>
          <a:xfrm>
            <a:off x="1179" y="3118801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FISCAL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PROCESSES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893871" y="71489"/>
            <a:ext cx="6761130" cy="137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2023 BUDGET DATA SHOWS AROUND 6% DEFICIT, WITH THE NEW PENSION LAW AND ELECTIONS NO CORRECTION IS FORESEEN</a:t>
            </a:r>
            <a:endParaRPr lang="en-US" dirty="0">
              <a:solidFill>
                <a:srgbClr val="5FCD37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DF551D64-FA41-B6E9-DF03-A4E11470045F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E01D68C-2592-39DC-B7F1-885CA1BA12AB}"/>
              </a:ext>
            </a:extLst>
          </p:cNvPr>
          <p:cNvSpPr txBox="1"/>
          <p:nvPr/>
        </p:nvSpPr>
        <p:spPr>
          <a:xfrm>
            <a:off x="10528865" y="6276101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OTP Bank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400FEBE7-AC21-B532-F2EC-D3224C50E797}"/>
              </a:ext>
            </a:extLst>
          </p:cNvPr>
          <p:cNvSpPr txBox="1"/>
          <p:nvPr/>
        </p:nvSpPr>
        <p:spPr>
          <a:xfrm>
            <a:off x="5088976" y="1606999"/>
            <a:ext cx="5762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highlight>
                  <a:srgbClr val="52AE30"/>
                </a:highlight>
              </a:rPr>
              <a:t>Monthly budget balance data and the quarterly ESA balance (%</a:t>
            </a:r>
            <a:r>
              <a:rPr lang="hu-HU" sz="14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en-US" sz="1400" dirty="0">
                <a:solidFill>
                  <a:schemeClr val="bg1"/>
                </a:solidFill>
                <a:highlight>
                  <a:srgbClr val="52AE30"/>
                </a:highlight>
              </a:rPr>
              <a:t>of GDP)</a:t>
            </a:r>
          </a:p>
        </p:txBody>
      </p:sp>
      <p:pic>
        <p:nvPicPr>
          <p:cNvPr id="7" name="Kép 6" descr="A képen szöveg, sor, Diagram, diagram látható&#10;&#10;Automatikusan generált leírás">
            <a:extLst>
              <a:ext uri="{FF2B5EF4-FFF2-40B4-BE49-F238E27FC236}">
                <a16:creationId xmlns:a16="http://schemas.microsoft.com/office/drawing/2014/main" id="{A30D4AC6-1997-C136-6036-5E5CF2509E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02" y="2004708"/>
            <a:ext cx="7179996" cy="37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flation is poised to rear its head in 2021 but may not stick around long">
            <a:extLst>
              <a:ext uri="{FF2B5EF4-FFF2-40B4-BE49-F238E27FC236}">
                <a16:creationId xmlns:a16="http://schemas.microsoft.com/office/drawing/2014/main" id="{565966B0-EF02-C644-9A45-86821990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0" y="5670"/>
            <a:ext cx="3814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4140000" y="351067"/>
            <a:ext cx="6814292" cy="48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INFLATION IS CLEARLY COMING DOWN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E62E5E-B2AC-334A-87FD-D1EDA2339BB5}"/>
              </a:ext>
            </a:extLst>
          </p:cNvPr>
          <p:cNvSpPr/>
          <p:nvPr/>
        </p:nvSpPr>
        <p:spPr>
          <a:xfrm>
            <a:off x="2090" y="-567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6F5207-0B38-5D45-9078-523DC8E79725}"/>
              </a:ext>
            </a:extLst>
          </p:cNvPr>
          <p:cNvSpPr txBox="1">
            <a:spLocks/>
          </p:cNvSpPr>
          <p:nvPr/>
        </p:nvSpPr>
        <p:spPr>
          <a:xfrm>
            <a:off x="148852" y="2498988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chemeClr val="bg1"/>
                </a:solidFill>
              </a:rPr>
              <a:t>INFLATION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912AA4A-117E-423A-A913-277CAEB7421E}"/>
              </a:ext>
            </a:extLst>
          </p:cNvPr>
          <p:cNvSpPr txBox="1"/>
          <p:nvPr/>
        </p:nvSpPr>
        <p:spPr>
          <a:xfrm>
            <a:off x="10528865" y="6276101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OTP Bank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413ABD1E-B0FC-D9C8-34A5-E425145FAFFB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254DB0FC-9C12-B320-D9E3-BD578F4BA81C}"/>
              </a:ext>
            </a:extLst>
          </p:cNvPr>
          <p:cNvSpPr txBox="1"/>
          <p:nvPr/>
        </p:nvSpPr>
        <p:spPr>
          <a:xfrm>
            <a:off x="6304339" y="1308414"/>
            <a:ext cx="3332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Inflation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 and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core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inflation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, YoY, %</a:t>
            </a:r>
            <a:endParaRPr lang="en-US" sz="16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3" name="Picture 13314" descr="slide_22.png">
            <a:extLst>
              <a:ext uri="{FF2B5EF4-FFF2-40B4-BE49-F238E27FC236}">
                <a16:creationId xmlns:a16="http://schemas.microsoft.com/office/drawing/2014/main" id="{593F0776-A970-793D-E06C-FB75FA66B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73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flation is poised to rear its head in 2021 but may not stick around long">
            <a:extLst>
              <a:ext uri="{FF2B5EF4-FFF2-40B4-BE49-F238E27FC236}">
                <a16:creationId xmlns:a16="http://schemas.microsoft.com/office/drawing/2014/main" id="{565966B0-EF02-C644-9A45-86821990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0" y="5670"/>
            <a:ext cx="3814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850164" y="266493"/>
            <a:ext cx="6814292" cy="48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TREND INFLATION IS CURRENTLY 4-5%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E62E5E-B2AC-334A-87FD-D1EDA2339BB5}"/>
              </a:ext>
            </a:extLst>
          </p:cNvPr>
          <p:cNvSpPr/>
          <p:nvPr/>
        </p:nvSpPr>
        <p:spPr>
          <a:xfrm>
            <a:off x="2090" y="-567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6F5207-0B38-5D45-9078-523DC8E79725}"/>
              </a:ext>
            </a:extLst>
          </p:cNvPr>
          <p:cNvSpPr txBox="1">
            <a:spLocks/>
          </p:cNvSpPr>
          <p:nvPr/>
        </p:nvSpPr>
        <p:spPr>
          <a:xfrm>
            <a:off x="148852" y="2498988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chemeClr val="bg1"/>
                </a:solidFill>
              </a:rPr>
              <a:t>INFLATION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912AA4A-117E-423A-A913-277CAEB7421E}"/>
              </a:ext>
            </a:extLst>
          </p:cNvPr>
          <p:cNvSpPr txBox="1"/>
          <p:nvPr/>
        </p:nvSpPr>
        <p:spPr>
          <a:xfrm>
            <a:off x="10528865" y="6276101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Eurostat, OTP Bank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413ABD1E-B0FC-D9C8-34A5-E425145FAFFB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254DB0FC-9C12-B320-D9E3-BD578F4BA81C}"/>
              </a:ext>
            </a:extLst>
          </p:cNvPr>
          <p:cNvSpPr txBox="1"/>
          <p:nvPr/>
        </p:nvSpPr>
        <p:spPr>
          <a:xfrm>
            <a:off x="5635256" y="1343092"/>
            <a:ext cx="5284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Trend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inflation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indicators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, 3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months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,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annualized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,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sa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, %</a:t>
            </a:r>
            <a:endParaRPr lang="en-US" sz="16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341E71-25C0-7B6F-D456-C342BB3CD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659" y="2027989"/>
            <a:ext cx="5946978" cy="35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8F53FF-2691-B24E-988E-1E81E6DE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799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799284" y="70168"/>
            <a:ext cx="6892888" cy="93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THE DECLINE IN PRICING INTENTIONS HAVE HALTED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E041BE-0983-E34A-8806-FACE86D22670}"/>
              </a:ext>
            </a:extLst>
          </p:cNvPr>
          <p:cNvSpPr/>
          <p:nvPr/>
        </p:nvSpPr>
        <p:spPr>
          <a:xfrm>
            <a:off x="0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hu-HU" sz="4500" b="1" dirty="0">
                <a:solidFill>
                  <a:schemeClr val="bg1"/>
                </a:solidFill>
                <a:latin typeface="Squad Heavy" panose="020B0604020202020204" charset="0"/>
                <a:ea typeface="+mj-ea"/>
                <a:cs typeface="+mj-cs"/>
              </a:rPr>
              <a:t>INFLATION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F64BC9-8209-C544-9127-E31918286F22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endParaRPr lang="hu-HU" sz="4500" dirty="0">
              <a:solidFill>
                <a:schemeClr val="bg1"/>
              </a:solidFill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6805F88D-EA35-FE51-B8A9-65CCEF49002D}"/>
              </a:ext>
            </a:extLst>
          </p:cNvPr>
          <p:cNvSpPr/>
          <p:nvPr/>
        </p:nvSpPr>
        <p:spPr>
          <a:xfrm>
            <a:off x="106102" y="6642445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D97FFD2-2D38-35EE-AC0C-83F4789EDB81}"/>
              </a:ext>
            </a:extLst>
          </p:cNvPr>
          <p:cNvSpPr txBox="1"/>
          <p:nvPr/>
        </p:nvSpPr>
        <p:spPr>
          <a:xfrm>
            <a:off x="10664868" y="6594446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OTP Bank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6F977037-9008-89AF-C052-5332194EBA31}"/>
              </a:ext>
            </a:extLst>
          </p:cNvPr>
          <p:cNvSpPr txBox="1"/>
          <p:nvPr/>
        </p:nvSpPr>
        <p:spPr>
          <a:xfrm>
            <a:off x="4717051" y="1002283"/>
            <a:ext cx="5826642" cy="340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Consumer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price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inflation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and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pricing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intentions</a:t>
            </a:r>
            <a:endParaRPr lang="en-US" sz="15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6" name="Picture 5122" descr="slide_29.png">
            <a:extLst>
              <a:ext uri="{FF2B5EF4-FFF2-40B4-BE49-F238E27FC236}">
                <a16:creationId xmlns:a16="http://schemas.microsoft.com/office/drawing/2014/main" id="{1E78CE89-0B4A-30BB-C94A-A02E2FE16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468" y="1328443"/>
            <a:ext cx="4788000" cy="2664000"/>
          </a:xfrm>
          <a:prstGeom prst="rect">
            <a:avLst/>
          </a:prstGeom>
        </p:spPr>
      </p:pic>
      <p:pic>
        <p:nvPicPr>
          <p:cNvPr id="8" name="Picture 5123" descr="slide_30.png">
            <a:extLst>
              <a:ext uri="{FF2B5EF4-FFF2-40B4-BE49-F238E27FC236}">
                <a16:creationId xmlns:a16="http://schemas.microsoft.com/office/drawing/2014/main" id="{E88E8F4E-D04A-B277-33B2-613708A12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723" y="3992443"/>
            <a:ext cx="4788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flation is poised to rear its head in 2021 but may not stick around long">
            <a:extLst>
              <a:ext uri="{FF2B5EF4-FFF2-40B4-BE49-F238E27FC236}">
                <a16:creationId xmlns:a16="http://schemas.microsoft.com/office/drawing/2014/main" id="{565966B0-EF02-C644-9A45-86821990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0" y="5670"/>
            <a:ext cx="3814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883803" y="78977"/>
            <a:ext cx="6843669" cy="137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JANUARY WILL BRING A TEMPORARY TURNBACK IN DISINFLATION, ON ACCOUNT OF FISCAL MEASURES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E62E5E-B2AC-334A-87FD-D1EDA2339BB5}"/>
              </a:ext>
            </a:extLst>
          </p:cNvPr>
          <p:cNvSpPr/>
          <p:nvPr/>
        </p:nvSpPr>
        <p:spPr>
          <a:xfrm>
            <a:off x="2090" y="-567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6F5207-0B38-5D45-9078-523DC8E79725}"/>
              </a:ext>
            </a:extLst>
          </p:cNvPr>
          <p:cNvSpPr txBox="1">
            <a:spLocks/>
          </p:cNvSpPr>
          <p:nvPr/>
        </p:nvSpPr>
        <p:spPr>
          <a:xfrm>
            <a:off x="148852" y="2498988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chemeClr val="bg1"/>
                </a:solidFill>
              </a:rPr>
              <a:t>INFLATION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912AA4A-117E-423A-A913-277CAEB7421E}"/>
              </a:ext>
            </a:extLst>
          </p:cNvPr>
          <p:cNvSpPr txBox="1"/>
          <p:nvPr/>
        </p:nvSpPr>
        <p:spPr>
          <a:xfrm>
            <a:off x="10528865" y="6276101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OTP Bank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8A121D53-C869-0C72-5A49-FD48E2004516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3149EAB-5DD9-3FAE-C821-313F1DF2E537}"/>
              </a:ext>
            </a:extLst>
          </p:cNvPr>
          <p:cNvSpPr txBox="1"/>
          <p:nvPr/>
        </p:nvSpPr>
        <p:spPr>
          <a:xfrm>
            <a:off x="6123336" y="1600249"/>
            <a:ext cx="3332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Key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inflation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600" dirty="0" err="1">
                <a:solidFill>
                  <a:schemeClr val="bg1"/>
                </a:solidFill>
                <a:highlight>
                  <a:srgbClr val="52AE30"/>
                </a:highlight>
              </a:rPr>
              <a:t>components</a:t>
            </a:r>
            <a:r>
              <a:rPr lang="hu-HU" sz="1600" dirty="0">
                <a:solidFill>
                  <a:schemeClr val="bg1"/>
                </a:solidFill>
                <a:highlight>
                  <a:srgbClr val="52AE30"/>
                </a:highlight>
              </a:rPr>
              <a:t>, YoY, %</a:t>
            </a:r>
            <a:endParaRPr lang="en-US" sz="16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E15400-EFA4-3DEA-AE38-5DFF800CB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484" y="2084761"/>
            <a:ext cx="6682072" cy="37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>
            <a:extLst>
              <a:ext uri="{FF2B5EF4-FFF2-40B4-BE49-F238E27FC236}">
                <a16:creationId xmlns:a16="http://schemas.microsoft.com/office/drawing/2014/main" id="{2859EFDA-7C30-83EF-0A67-59916034CD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6060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person sitting near table holding newspaper">
            <a:extLst>
              <a:ext uri="{FF2B5EF4-FFF2-40B4-BE49-F238E27FC236}">
                <a16:creationId xmlns:a16="http://schemas.microsoft.com/office/drawing/2014/main" id="{1AD05828-B967-1847-8F99-42A292BBF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EB28E0-8F8A-4C46-B200-1937A5B4DE0C}"/>
              </a:ext>
            </a:extLst>
          </p:cNvPr>
          <p:cNvSpPr/>
          <p:nvPr/>
        </p:nvSpPr>
        <p:spPr>
          <a:xfrm>
            <a:off x="-7575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825875" y="153424"/>
            <a:ext cx="6057097" cy="181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ROMANIA’S </a:t>
            </a:r>
            <a:r>
              <a:rPr lang="en-US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hu-HU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SLOWDOWN PROBABLY BOTTOMED OUT</a:t>
            </a:r>
            <a:r>
              <a:rPr lang="en-US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, fiscal measures to halt disinflation </a:t>
            </a:r>
            <a:r>
              <a:rPr lang="en-US" b="1" cap="all" dirty="0" err="1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temporar</a:t>
            </a:r>
            <a:r>
              <a:rPr lang="hu-HU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y, fiscal risks </a:t>
            </a:r>
            <a:r>
              <a:rPr lang="hu-HU" b="1" cap="all" dirty="0" err="1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increased</a:t>
            </a:r>
            <a:endParaRPr lang="en-US" b="1" cap="all" dirty="0">
              <a:solidFill>
                <a:srgbClr val="59B951"/>
              </a:solidFill>
              <a:latin typeface="Squad Heavy" panose="020B060402020202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449CCA6-9606-4A91-8E3B-75E5059D07F9}"/>
              </a:ext>
            </a:extLst>
          </p:cNvPr>
          <p:cNvSpPr txBox="1"/>
          <p:nvPr/>
        </p:nvSpPr>
        <p:spPr>
          <a:xfrm>
            <a:off x="9544963" y="635923"/>
            <a:ext cx="2617273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growth slowdown probably bottomed out. However, the recovery will be slow as industry and the services sector struggle, and euro area </a:t>
            </a:r>
            <a:r>
              <a:rPr kumimoji="0" lang="hu-HU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0" lang="hu-HU" altLang="en-US" sz="1600" b="0" i="0" u="none" strike="noStrike" cap="none" normalizeH="0" baseline="0" dirty="0" err="1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kumimoji="0" lang="hu-HU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en-US" sz="1600" b="0" i="0" u="none" strike="noStrike" cap="none" normalizeH="0" baseline="0" dirty="0" err="1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hu-HU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recession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b="1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en-US" altLang="en-US" sz="1600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 is declining, but the fiscal </a:t>
            </a:r>
            <a:r>
              <a:rPr lang="hu-HU" altLang="en-US" sz="1600" dirty="0" err="1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n-US" altLang="en-US" sz="1600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halt disinflation in January.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rgbClr val="006C3F"/>
                </a:solidFill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600" b="1" dirty="0">
                <a:solidFill>
                  <a:srgbClr val="006C3F"/>
                </a:solidFill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central bank</a:t>
            </a:r>
            <a:r>
              <a:rPr lang="en-US" altLang="en-US" sz="1600" dirty="0">
                <a:solidFill>
                  <a:srgbClr val="006C3F"/>
                </a:solidFill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could keep the rate at the current level until 2024H2.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Further fiscal measures are needed to bring the </a:t>
            </a:r>
            <a:r>
              <a:rPr lang="en-US" altLang="en-US" sz="1600" b="1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budget deficit </a:t>
            </a:r>
            <a:r>
              <a:rPr lang="en-US" altLang="en-US" sz="1600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in line with the 3% target. The new pension law is a game changer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b="1" dirty="0">
                <a:solidFill>
                  <a:srgbClr val="006C3F"/>
                </a:solidFill>
                <a:latin typeface="Squad Light" panose="020B0604020202020204" charset="0"/>
                <a:cs typeface="Arial" panose="020B0604020202020204" pitchFamily="34" charset="0"/>
              </a:rPr>
              <a:t>Credit markets</a:t>
            </a:r>
            <a:r>
              <a:rPr lang="en-US" altLang="en-US" sz="1600" dirty="0">
                <a:solidFill>
                  <a:srgbClr val="006C3F"/>
                </a:solidFill>
                <a:latin typeface="Squad Light" panose="020B0604020202020204" charset="0"/>
                <a:cs typeface="Arial" panose="020B0604020202020204" pitchFamily="34" charset="0"/>
              </a:rPr>
              <a:t> have also started a slow recovery.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Squad Light" panose="020B060402020202020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5AFBDD-4F96-C145-806C-9877C4EAB738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PRESS</a:t>
            </a:r>
            <a:br>
              <a:rPr lang="hu-HU" sz="4500" dirty="0">
                <a:solidFill>
                  <a:schemeClr val="bg1"/>
                </a:solidFill>
              </a:rPr>
            </a:br>
            <a:r>
              <a:rPr lang="hu-HU" sz="4500" dirty="0">
                <a:solidFill>
                  <a:schemeClr val="bg1"/>
                </a:solidFill>
              </a:rPr>
              <a:t>HIGHLIGHTS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30C0C-5534-B748-B07D-7B89E067D7D0}"/>
              </a:ext>
            </a:extLst>
          </p:cNvPr>
          <p:cNvSpPr/>
          <p:nvPr/>
        </p:nvSpPr>
        <p:spPr>
          <a:xfrm>
            <a:off x="-7575" y="6237657"/>
            <a:ext cx="9138676" cy="1761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F459EF7-FE1F-B25F-381E-611BE9833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459" y="2125359"/>
            <a:ext cx="545592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2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49AEFE4E-DF46-544D-A1B9-D67F11F28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4049790" y="44316"/>
            <a:ext cx="6190475" cy="137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THE BNR HAS CONTINUED TO KEEP THE POLICY RATE, THE 3 MONTH ROBOR HAS STARTED A RENEWED DECLINE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88F039-8688-D64D-9F0E-B9552F030B5E}"/>
              </a:ext>
            </a:extLst>
          </p:cNvPr>
          <p:cNvSpPr/>
          <p:nvPr/>
        </p:nvSpPr>
        <p:spPr>
          <a:xfrm>
            <a:off x="5719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2A13771-364C-9048-8F88-2485BEA698F5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MONETARY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BEC73CD-6D7B-8BC7-DAD9-28158592C4B9}"/>
              </a:ext>
            </a:extLst>
          </p:cNvPr>
          <p:cNvSpPr txBox="1"/>
          <p:nvPr/>
        </p:nvSpPr>
        <p:spPr>
          <a:xfrm>
            <a:off x="10536864" y="6273132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</a:t>
            </a:r>
            <a:r>
              <a:rPr lang="hu-HU" sz="900" dirty="0" err="1"/>
              <a:t>Refinitive</a:t>
            </a:r>
            <a:r>
              <a:rPr lang="hu-HU" sz="900" dirty="0"/>
              <a:t>, OTP Bank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88B0052F-723D-0C28-5887-44C49E6049DC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065B00ED-82DE-57AF-5432-84A97B5149F9}"/>
              </a:ext>
            </a:extLst>
          </p:cNvPr>
          <p:cNvSpPr txBox="1"/>
          <p:nvPr/>
        </p:nvSpPr>
        <p:spPr>
          <a:xfrm>
            <a:off x="5785855" y="1466046"/>
            <a:ext cx="4678325" cy="3236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400" dirty="0">
                <a:solidFill>
                  <a:schemeClr val="bg1"/>
                </a:solidFill>
                <a:highlight>
                  <a:srgbClr val="52AE30"/>
                </a:highlight>
              </a:rPr>
              <a:t>The BNR </a:t>
            </a:r>
            <a:r>
              <a:rPr lang="hu-HU" sz="1400" dirty="0" err="1">
                <a:solidFill>
                  <a:schemeClr val="bg1"/>
                </a:solidFill>
                <a:highlight>
                  <a:srgbClr val="52AE30"/>
                </a:highlight>
              </a:rPr>
              <a:t>key</a:t>
            </a:r>
            <a:r>
              <a:rPr lang="hu-HU" sz="1400" dirty="0">
                <a:solidFill>
                  <a:schemeClr val="bg1"/>
                </a:solidFill>
                <a:highlight>
                  <a:srgbClr val="52AE30"/>
                </a:highlight>
              </a:rPr>
              <a:t> interest </a:t>
            </a:r>
            <a:r>
              <a:rPr lang="hu-HU" sz="1400" dirty="0" err="1">
                <a:solidFill>
                  <a:schemeClr val="bg1"/>
                </a:solidFill>
                <a:highlight>
                  <a:srgbClr val="52AE30"/>
                </a:highlight>
              </a:rPr>
              <a:t>rate</a:t>
            </a:r>
            <a:r>
              <a:rPr lang="hu-HU" sz="1400" dirty="0">
                <a:solidFill>
                  <a:schemeClr val="bg1"/>
                </a:solidFill>
                <a:highlight>
                  <a:srgbClr val="52AE30"/>
                </a:highlight>
              </a:rPr>
              <a:t> and </a:t>
            </a:r>
            <a:r>
              <a:rPr lang="hu-HU" sz="1400" dirty="0" err="1">
                <a:solidFill>
                  <a:schemeClr val="bg1"/>
                </a:solidFill>
                <a:highlight>
                  <a:srgbClr val="52AE30"/>
                </a:highlight>
              </a:rPr>
              <a:t>the</a:t>
            </a:r>
            <a:r>
              <a:rPr lang="hu-HU" sz="1400" dirty="0">
                <a:solidFill>
                  <a:schemeClr val="bg1"/>
                </a:solidFill>
                <a:highlight>
                  <a:srgbClr val="52AE30"/>
                </a:highlight>
              </a:rPr>
              <a:t> 3 </a:t>
            </a:r>
            <a:r>
              <a:rPr lang="hu-HU" sz="1400" dirty="0" err="1">
                <a:solidFill>
                  <a:schemeClr val="bg1"/>
                </a:solidFill>
                <a:highlight>
                  <a:srgbClr val="52AE30"/>
                </a:highlight>
              </a:rPr>
              <a:t>months</a:t>
            </a:r>
            <a:r>
              <a:rPr lang="hu-HU" sz="1400" dirty="0">
                <a:solidFill>
                  <a:schemeClr val="bg1"/>
                </a:solidFill>
                <a:highlight>
                  <a:srgbClr val="52AE30"/>
                </a:highlight>
              </a:rPr>
              <a:t> ROBOR, % </a:t>
            </a:r>
            <a:endParaRPr lang="en-US" sz="14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6" name="Picture 9220" descr="slide_24.png">
            <a:extLst>
              <a:ext uri="{FF2B5EF4-FFF2-40B4-BE49-F238E27FC236}">
                <a16:creationId xmlns:a16="http://schemas.microsoft.com/office/drawing/2014/main" id="{58033D29-5113-C731-4739-5E91832A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5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>
            <a:extLst>
              <a:ext uri="{FF2B5EF4-FFF2-40B4-BE49-F238E27FC236}">
                <a16:creationId xmlns:a16="http://schemas.microsoft.com/office/drawing/2014/main" id="{D462E010-B26E-33C4-E48E-D50C207554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1933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>
            <a:extLst>
              <a:ext uri="{FF2B5EF4-FFF2-40B4-BE49-F238E27FC236}">
                <a16:creationId xmlns:a16="http://schemas.microsoft.com/office/drawing/2014/main" id="{49AEFE4E-DF46-544D-A1B9-D67F11F28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892182" y="160651"/>
            <a:ext cx="6571998" cy="93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LONG-TERM YIELDS FELL IN LINE WITH INTERNATIONAL DEVELOPMENTS</a:t>
            </a:r>
            <a:endParaRPr lang="en-US" b="1" cap="all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88F039-8688-D64D-9F0E-B9552F030B5E}"/>
              </a:ext>
            </a:extLst>
          </p:cNvPr>
          <p:cNvSpPr/>
          <p:nvPr/>
        </p:nvSpPr>
        <p:spPr>
          <a:xfrm>
            <a:off x="0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2A13771-364C-9048-8F88-2485BEA698F5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FINANCIAL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MARKETS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3B332F4-EAA7-44C4-94CE-628A1262B93E}"/>
              </a:ext>
            </a:extLst>
          </p:cNvPr>
          <p:cNvSpPr txBox="1"/>
          <p:nvPr/>
        </p:nvSpPr>
        <p:spPr>
          <a:xfrm>
            <a:off x="10464180" y="6280743"/>
            <a:ext cx="1807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BNR, Refinitiv, OTP Bank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12F6211-2BA7-CEB7-A5FC-BFCAD76906D7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FE79C27-2304-4892-4EE7-4DDC6F9BCE2E}"/>
              </a:ext>
            </a:extLst>
          </p:cNvPr>
          <p:cNvSpPr txBox="1"/>
          <p:nvPr/>
        </p:nvSpPr>
        <p:spPr>
          <a:xfrm>
            <a:off x="6700146" y="1549674"/>
            <a:ext cx="1811589" cy="3236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hu-HU" sz="1400" dirty="0" err="1">
                <a:solidFill>
                  <a:schemeClr val="bg1"/>
                </a:solidFill>
                <a:highlight>
                  <a:srgbClr val="52AE30"/>
                </a:highlight>
              </a:rPr>
              <a:t>Yield</a:t>
            </a:r>
            <a:r>
              <a:rPr lang="hu-HU" sz="14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400" dirty="0" err="1">
                <a:solidFill>
                  <a:schemeClr val="bg1"/>
                </a:solidFill>
                <a:highlight>
                  <a:srgbClr val="52AE30"/>
                </a:highlight>
              </a:rPr>
              <a:t>curve</a:t>
            </a:r>
            <a:r>
              <a:rPr lang="hu-HU" sz="1400" dirty="0">
                <a:solidFill>
                  <a:schemeClr val="bg1"/>
                </a:solidFill>
                <a:highlight>
                  <a:srgbClr val="52AE30"/>
                </a:highlight>
              </a:rPr>
              <a:t>, %</a:t>
            </a:r>
            <a:endParaRPr lang="en-US" sz="14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6" name="Picture 9220" descr="slide_25.png">
            <a:extLst>
              <a:ext uri="{FF2B5EF4-FFF2-40B4-BE49-F238E27FC236}">
                <a16:creationId xmlns:a16="http://schemas.microsoft.com/office/drawing/2014/main" id="{E8CFAE92-F456-443E-2AEF-FA646BDBE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07F8EC5-952B-E24C-81D6-C98063312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4055439" y="499523"/>
            <a:ext cx="6826405" cy="93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2AE30"/>
                </a:solidFill>
                <a:latin typeface="Squad Heavy" panose="020B0604020202020204" charset="0"/>
                <a:cs typeface="Times New Roman" panose="02020603050405020304" pitchFamily="18" charset="0"/>
              </a:rPr>
              <a:t>THE CREDIT MARKETS HAVE ALSO BOTTOMED OUT</a:t>
            </a:r>
            <a:endParaRPr lang="en-US" b="1" dirty="0">
              <a:solidFill>
                <a:srgbClr val="52AE30"/>
              </a:solidFill>
              <a:latin typeface="Squad Heavy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DA3502-9CD9-3843-9388-9F2E2C98F55D}"/>
              </a:ext>
            </a:extLst>
          </p:cNvPr>
          <p:cNvSpPr/>
          <p:nvPr/>
        </p:nvSpPr>
        <p:spPr>
          <a:xfrm>
            <a:off x="0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02973C-994C-A448-9DDB-4C512A450364}"/>
              </a:ext>
            </a:extLst>
          </p:cNvPr>
          <p:cNvSpPr txBox="1">
            <a:spLocks/>
          </p:cNvSpPr>
          <p:nvPr/>
        </p:nvSpPr>
        <p:spPr>
          <a:xfrm>
            <a:off x="41739" y="2951505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LOAN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MARKETS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E25A2D2-388D-412A-8413-A520A00B1AE9}"/>
              </a:ext>
            </a:extLst>
          </p:cNvPr>
          <p:cNvSpPr txBox="1"/>
          <p:nvPr/>
        </p:nvSpPr>
        <p:spPr>
          <a:xfrm>
            <a:off x="10490769" y="6263448"/>
            <a:ext cx="1523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OTP Bank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B303E79D-7B74-058E-4FBC-F26073F4FCD8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736EB3A-9438-8406-427E-3076E864B810}"/>
              </a:ext>
            </a:extLst>
          </p:cNvPr>
          <p:cNvSpPr txBox="1"/>
          <p:nvPr/>
        </p:nvSpPr>
        <p:spPr>
          <a:xfrm>
            <a:off x="5143725" y="1516441"/>
            <a:ext cx="5653349" cy="323165"/>
          </a:xfrm>
          <a:prstGeom prst="rect">
            <a:avLst/>
          </a:prstGeom>
          <a:solidFill>
            <a:srgbClr val="52AE3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500" dirty="0">
                <a:solidFill>
                  <a:schemeClr val="bg1"/>
                </a:solidFill>
                <a:highlight>
                  <a:srgbClr val="52AE30"/>
                </a:highlight>
              </a:rPr>
              <a:t>Corporate and retail credit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growth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en-GB" sz="1500" dirty="0">
                <a:solidFill>
                  <a:schemeClr val="bg1"/>
                </a:solidFill>
                <a:highlight>
                  <a:srgbClr val="52AE30"/>
                </a:highlight>
              </a:rPr>
              <a:t>(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Y-o-Y; %,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without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dirty="0" err="1">
                <a:solidFill>
                  <a:schemeClr val="bg1"/>
                </a:solidFill>
                <a:highlight>
                  <a:srgbClr val="52AE30"/>
                </a:highlight>
              </a:rPr>
              <a:t>revaluation</a:t>
            </a:r>
            <a:r>
              <a:rPr lang="hu-HU" sz="1500" dirty="0">
                <a:solidFill>
                  <a:schemeClr val="bg1"/>
                </a:solidFill>
                <a:highlight>
                  <a:srgbClr val="52AE30"/>
                </a:highlight>
              </a:rPr>
              <a:t>)</a:t>
            </a:r>
            <a:endParaRPr lang="en-US" sz="15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4" name="Picture 8194" descr="slide_26.png">
            <a:extLst>
              <a:ext uri="{FF2B5EF4-FFF2-40B4-BE49-F238E27FC236}">
                <a16:creationId xmlns:a16="http://schemas.microsoft.com/office/drawing/2014/main" id="{AD43B1B1-ACAA-C65C-9E33-95B6F9B08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>
            <a:extLst>
              <a:ext uri="{FF2B5EF4-FFF2-40B4-BE49-F238E27FC236}">
                <a16:creationId xmlns:a16="http://schemas.microsoft.com/office/drawing/2014/main" id="{2859EFDA-7C30-83EF-0A67-59916034CD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Objektum 4" hidden="1">
                        <a:extLst>
                          <a:ext uri="{FF2B5EF4-FFF2-40B4-BE49-F238E27FC236}">
                            <a16:creationId xmlns:a16="http://schemas.microsoft.com/office/drawing/2014/main" id="{2859EFDA-7C30-83EF-0A67-59916034CD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person sitting near table holding newspaper">
            <a:extLst>
              <a:ext uri="{FF2B5EF4-FFF2-40B4-BE49-F238E27FC236}">
                <a16:creationId xmlns:a16="http://schemas.microsoft.com/office/drawing/2014/main" id="{1AD05828-B967-1847-8F99-42A292BBF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EB28E0-8F8A-4C46-B200-1937A5B4DE0C}"/>
              </a:ext>
            </a:extLst>
          </p:cNvPr>
          <p:cNvSpPr/>
          <p:nvPr/>
        </p:nvSpPr>
        <p:spPr>
          <a:xfrm>
            <a:off x="-7575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825875" y="153424"/>
            <a:ext cx="6057097" cy="181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cap="all" dirty="0" err="1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RoMANIA’S</a:t>
            </a:r>
            <a:r>
              <a:rPr lang="hu-HU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hu-HU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SLOWDOWN PROBABLY BOTTOMED OUT</a:t>
            </a:r>
            <a:r>
              <a:rPr lang="en-US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, fiscal measures to halt disinflation </a:t>
            </a:r>
            <a:r>
              <a:rPr lang="en-US" b="1" cap="all" dirty="0" err="1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temporar</a:t>
            </a:r>
            <a:r>
              <a:rPr lang="hu-HU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b="1" cap="all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y, fiscal risks </a:t>
            </a:r>
            <a:r>
              <a:rPr lang="hu-HU" b="1" cap="all" dirty="0" err="1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increased</a:t>
            </a:r>
            <a:endParaRPr lang="en-US" b="1" cap="all" dirty="0">
              <a:solidFill>
                <a:srgbClr val="59B951"/>
              </a:solidFill>
              <a:latin typeface="Squad Heavy" panose="020B060402020202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449CCA6-9606-4A91-8E3B-75E5059D07F9}"/>
              </a:ext>
            </a:extLst>
          </p:cNvPr>
          <p:cNvSpPr txBox="1"/>
          <p:nvPr/>
        </p:nvSpPr>
        <p:spPr>
          <a:xfrm>
            <a:off x="9544963" y="635923"/>
            <a:ext cx="2617273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growth slowdown probably bottomed out. However, the recovery will be slow as industry and the services sector struggle, and euro area </a:t>
            </a:r>
            <a:r>
              <a:rPr kumimoji="0" lang="hu-HU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0" lang="hu-HU" altLang="en-US" sz="1600" b="0" i="0" u="none" strike="noStrike" cap="none" normalizeH="0" baseline="0" dirty="0" err="1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kumimoji="0" lang="hu-HU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en-US" sz="1600" b="0" i="0" u="none" strike="noStrike" cap="none" normalizeH="0" baseline="0" dirty="0" err="1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hu-HU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6C3F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recession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b="1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en-US" altLang="en-US" sz="1600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 is declining, but the fiscal </a:t>
            </a:r>
            <a:r>
              <a:rPr lang="hu-HU" altLang="en-US" sz="1600" dirty="0" err="1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n-US" altLang="en-US" sz="1600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halt disinflation in January.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rgbClr val="006C3F"/>
                </a:solidFill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600" b="1" dirty="0">
                <a:solidFill>
                  <a:srgbClr val="006C3F"/>
                </a:solidFill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central bank</a:t>
            </a:r>
            <a:r>
              <a:rPr lang="en-US" altLang="en-US" sz="1600" dirty="0">
                <a:solidFill>
                  <a:srgbClr val="006C3F"/>
                </a:solidFill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could keep the rate at the current level until 2024H2.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Further fiscal measures are needed to bring the </a:t>
            </a:r>
            <a:r>
              <a:rPr lang="en-US" altLang="en-US" sz="1600" b="1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budget deficit </a:t>
            </a:r>
            <a:r>
              <a:rPr lang="en-US" altLang="en-US" sz="1600" dirty="0"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in line with the 3% target. The new pension law is a game changer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b="1" dirty="0">
                <a:solidFill>
                  <a:srgbClr val="006C3F"/>
                </a:solidFill>
                <a:latin typeface="Squad Light" panose="020B0604020202020204" charset="0"/>
                <a:cs typeface="Arial" panose="020B0604020202020204" pitchFamily="34" charset="0"/>
              </a:rPr>
              <a:t>Credit markets</a:t>
            </a:r>
            <a:r>
              <a:rPr lang="en-US" altLang="en-US" sz="1600" dirty="0">
                <a:solidFill>
                  <a:srgbClr val="006C3F"/>
                </a:solidFill>
                <a:latin typeface="Squad Light" panose="020B0604020202020204" charset="0"/>
                <a:cs typeface="Arial" panose="020B0604020202020204" pitchFamily="34" charset="0"/>
              </a:rPr>
              <a:t> have also started a slow recovery.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Squad Light" panose="020B060402020202020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5AFBDD-4F96-C145-806C-9877C4EAB738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PRESS</a:t>
            </a:r>
            <a:br>
              <a:rPr lang="hu-HU" sz="4500" dirty="0">
                <a:solidFill>
                  <a:schemeClr val="bg1"/>
                </a:solidFill>
              </a:rPr>
            </a:br>
            <a:r>
              <a:rPr lang="hu-HU" sz="4500" dirty="0">
                <a:solidFill>
                  <a:schemeClr val="bg1"/>
                </a:solidFill>
              </a:rPr>
              <a:t>HIGHLIGHTS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30C0C-5534-B748-B07D-7B89E067D7D0}"/>
              </a:ext>
            </a:extLst>
          </p:cNvPr>
          <p:cNvSpPr/>
          <p:nvPr/>
        </p:nvSpPr>
        <p:spPr>
          <a:xfrm>
            <a:off x="-7575" y="6237657"/>
            <a:ext cx="9138676" cy="1761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F459EF7-FE1F-B25F-381E-611BE9833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459" y="2125359"/>
            <a:ext cx="545592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6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BD2D65-C54D-D84E-9C8B-05992728E0C9}"/>
              </a:ext>
            </a:extLst>
          </p:cNvPr>
          <p:cNvSpPr txBox="1">
            <a:spLocks/>
          </p:cNvSpPr>
          <p:nvPr/>
        </p:nvSpPr>
        <p:spPr>
          <a:xfrm>
            <a:off x="721894" y="1997242"/>
            <a:ext cx="7613583" cy="2786513"/>
          </a:xfrm>
          <a:prstGeom prst="rect">
            <a:avLst/>
          </a:prstGeom>
        </p:spPr>
        <p:txBody>
          <a:bodyPr anchor="b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rgbClr val="006C3F"/>
                </a:solidFill>
                <a:latin typeface="Squad Heavy" pitchFamily="2" charset="0"/>
              </a:rPr>
              <a:t>Contributors</a:t>
            </a:r>
            <a:endParaRPr lang="hu-HU" b="1" i="0" dirty="0">
              <a:solidFill>
                <a:srgbClr val="006C3F"/>
              </a:solidFill>
              <a:latin typeface="Squad Heav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E2FC9-6415-47E8-BD75-76FE5A5DBDCF}"/>
              </a:ext>
            </a:extLst>
          </p:cNvPr>
          <p:cNvSpPr txBox="1"/>
          <p:nvPr/>
        </p:nvSpPr>
        <p:spPr>
          <a:xfrm>
            <a:off x="5557768" y="3837262"/>
            <a:ext cx="2543174" cy="1471172"/>
          </a:xfrm>
          <a:prstGeom prst="rect">
            <a:avLst/>
          </a:prstGeom>
        </p:spPr>
        <p:txBody>
          <a:bodyPr/>
          <a:lstStyle>
            <a:lvl1pPr indent="0">
              <a:spcBef>
                <a:spcPct val="20000"/>
              </a:spcBef>
              <a:buFont typeface="Arial"/>
              <a:buNone/>
              <a:defRPr sz="2800" b="0" i="0">
                <a:solidFill>
                  <a:srgbClr val="006C3F"/>
                </a:solidFill>
                <a:latin typeface="Squad Light" pitchFamily="2" charset="0"/>
              </a:defRPr>
            </a:lvl1pPr>
            <a:lvl2pPr marL="457200" indent="0" algn="ctr">
              <a:spcBef>
                <a:spcPct val="20000"/>
              </a:spcBef>
              <a:buFont typeface="Arial"/>
              <a:buNone/>
              <a:defRPr sz="2000"/>
            </a:lvl2pPr>
            <a:lvl3pPr marL="914400" indent="0" algn="ctr">
              <a:spcBef>
                <a:spcPct val="20000"/>
              </a:spcBef>
              <a:buFont typeface="Arial"/>
              <a:buNone/>
              <a:defRPr sz="1800"/>
            </a:lvl3pPr>
            <a:lvl4pPr marL="1371600" indent="0" algn="ctr">
              <a:spcBef>
                <a:spcPct val="20000"/>
              </a:spcBef>
              <a:buFont typeface="Arial"/>
              <a:buNone/>
              <a:defRPr sz="1600"/>
            </a:lvl4pPr>
            <a:lvl5pPr marL="1828800" indent="0" algn="ctr">
              <a:spcBef>
                <a:spcPct val="20000"/>
              </a:spcBef>
              <a:buFont typeface="Arial"/>
              <a:buNone/>
              <a:defRPr sz="1600"/>
            </a:lvl5pPr>
            <a:lvl6pPr marL="2286000" indent="0" algn="ctr">
              <a:spcBef>
                <a:spcPct val="20000"/>
              </a:spcBef>
              <a:buFont typeface="Arial"/>
              <a:buNone/>
              <a:defRPr sz="1600"/>
            </a:lvl6pPr>
            <a:lvl7pPr marL="2743200" indent="0" algn="ctr">
              <a:spcBef>
                <a:spcPct val="20000"/>
              </a:spcBef>
              <a:buFont typeface="Arial"/>
              <a:buNone/>
              <a:defRPr sz="1600"/>
            </a:lvl7pPr>
            <a:lvl8pPr marL="3200400" indent="0" algn="ctr">
              <a:spcBef>
                <a:spcPct val="20000"/>
              </a:spcBef>
              <a:buFont typeface="Arial"/>
              <a:buNone/>
              <a:defRPr sz="1600"/>
            </a:lvl8pPr>
            <a:lvl9pPr marL="3657600" indent="0" algn="ctr">
              <a:spcBef>
                <a:spcPct val="20000"/>
              </a:spcBef>
              <a:buFont typeface="Arial"/>
              <a:buNone/>
              <a:defRPr sz="1600"/>
            </a:lvl9pPr>
          </a:lstStyle>
          <a:p>
            <a:pPr algn="r"/>
            <a:r>
              <a:rPr lang="en-US" b="1" dirty="0">
                <a:latin typeface="Squad Heavy" panose="020B0604020202020204" charset="0"/>
              </a:rPr>
              <a:t>Mihaly Kovacs</a:t>
            </a:r>
          </a:p>
          <a:p>
            <a:pPr algn="r"/>
            <a:r>
              <a:rPr lang="en-US" dirty="0"/>
              <a:t>Senior Advisor OTP Bank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4D2F3-5A14-4BD4-82F0-D5D11A289B31}"/>
              </a:ext>
            </a:extLst>
          </p:cNvPr>
          <p:cNvSpPr txBox="1"/>
          <p:nvPr/>
        </p:nvSpPr>
        <p:spPr>
          <a:xfrm>
            <a:off x="9180929" y="3842383"/>
            <a:ext cx="2028825" cy="1040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800" b="0" i="0">
                <a:solidFill>
                  <a:srgbClr val="006C3F"/>
                </a:solidFill>
                <a:latin typeface="Squad Light" pitchFamily="2" charset="0"/>
              </a:defRPr>
            </a:lvl1pPr>
            <a:lvl2pPr marL="457200" indent="0" algn="ctr">
              <a:spcBef>
                <a:spcPct val="20000"/>
              </a:spcBef>
              <a:buFont typeface="Arial"/>
              <a:buNone/>
              <a:defRPr sz="2000"/>
            </a:lvl2pPr>
            <a:lvl3pPr marL="914400" indent="0" algn="ctr">
              <a:spcBef>
                <a:spcPct val="20000"/>
              </a:spcBef>
              <a:buFont typeface="Arial"/>
              <a:buNone/>
              <a:defRPr sz="1800"/>
            </a:lvl3pPr>
            <a:lvl4pPr marL="1371600" indent="0" algn="ctr">
              <a:spcBef>
                <a:spcPct val="20000"/>
              </a:spcBef>
              <a:buFont typeface="Arial"/>
              <a:buNone/>
              <a:defRPr sz="1600"/>
            </a:lvl4pPr>
            <a:lvl5pPr marL="1828800" indent="0" algn="ctr">
              <a:spcBef>
                <a:spcPct val="20000"/>
              </a:spcBef>
              <a:buFont typeface="Arial"/>
              <a:buNone/>
              <a:defRPr sz="1600"/>
            </a:lvl5pPr>
            <a:lvl6pPr marL="2286000" indent="0" algn="ctr">
              <a:spcBef>
                <a:spcPct val="20000"/>
              </a:spcBef>
              <a:buFont typeface="Arial"/>
              <a:buNone/>
              <a:defRPr sz="1600"/>
            </a:lvl6pPr>
            <a:lvl7pPr marL="2743200" indent="0" algn="ctr">
              <a:spcBef>
                <a:spcPct val="20000"/>
              </a:spcBef>
              <a:buFont typeface="Arial"/>
              <a:buNone/>
              <a:defRPr sz="1600"/>
            </a:lvl7pPr>
            <a:lvl8pPr marL="3200400" indent="0" algn="ctr">
              <a:spcBef>
                <a:spcPct val="20000"/>
              </a:spcBef>
              <a:buFont typeface="Arial"/>
              <a:buNone/>
              <a:defRPr sz="1600"/>
            </a:lvl8pPr>
            <a:lvl9pPr marL="3657600" indent="0" algn="ctr">
              <a:spcBef>
                <a:spcPct val="20000"/>
              </a:spcBef>
              <a:buFont typeface="Arial"/>
              <a:buNone/>
              <a:defRPr sz="1600"/>
            </a:lvl9pPr>
          </a:lstStyle>
          <a:p>
            <a:r>
              <a:rPr lang="hu-HU" dirty="0">
                <a:latin typeface="Squad Heavy" panose="020B0604020202020204" charset="0"/>
              </a:rPr>
              <a:t>Gergely Tardos</a:t>
            </a:r>
            <a:endParaRPr lang="en-US" dirty="0">
              <a:latin typeface="Squad Heavy" panose="020B0604020202020204" charset="0"/>
            </a:endParaRPr>
          </a:p>
          <a:p>
            <a:r>
              <a:rPr lang="en-US" dirty="0"/>
              <a:t>Director OTP Bank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47A9E7-847C-4E97-9855-2311F449ADD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14" y="1663474"/>
            <a:ext cx="1431607" cy="2131831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4C52B5-E664-4E77-97C7-586F579999A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980" y="1544396"/>
            <a:ext cx="1492962" cy="2218338"/>
          </a:xfrm>
          <a:prstGeom prst="ellipse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DBB6A-822D-48F1-BF46-7F6A5221386E}"/>
              </a:ext>
            </a:extLst>
          </p:cNvPr>
          <p:cNvSpPr txBox="1">
            <a:spLocks/>
          </p:cNvSpPr>
          <p:nvPr/>
        </p:nvSpPr>
        <p:spPr>
          <a:xfrm>
            <a:off x="8117407" y="3301159"/>
            <a:ext cx="670675" cy="923149"/>
          </a:xfrm>
          <a:prstGeom prst="rect">
            <a:avLst/>
          </a:prstGeom>
        </p:spPr>
        <p:txBody>
          <a:bodyPr anchor="b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i="0" dirty="0">
                <a:solidFill>
                  <a:srgbClr val="59B951"/>
                </a:solidFill>
                <a:latin typeface="Squad Heavy" pitchFamily="2" charset="0"/>
              </a:rPr>
              <a:t>&amp;</a:t>
            </a:r>
            <a:endParaRPr lang="hu-HU" sz="10000" b="1" i="0" dirty="0">
              <a:solidFill>
                <a:srgbClr val="59B951"/>
              </a:solidFill>
              <a:latin typeface="Squad 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48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B8D045-5187-8642-9A7C-8BC022DCBDC0}"/>
              </a:ext>
            </a:extLst>
          </p:cNvPr>
          <p:cNvSpPr txBox="1">
            <a:spLocks/>
          </p:cNvSpPr>
          <p:nvPr/>
        </p:nvSpPr>
        <p:spPr>
          <a:xfrm>
            <a:off x="721894" y="1997243"/>
            <a:ext cx="10346155" cy="1103146"/>
          </a:xfrm>
          <a:prstGeom prst="rect">
            <a:avLst/>
          </a:prstGeom>
        </p:spPr>
        <p:txBody>
          <a:bodyPr anchor="t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Squad Heavy" pitchFamily="2" charset="0"/>
              </a:rPr>
              <a:t>12. Legal disclaimer</a:t>
            </a:r>
            <a:endParaRPr lang="hu-HU" b="1" i="0" dirty="0">
              <a:solidFill>
                <a:schemeClr val="bg1"/>
              </a:solidFill>
              <a:latin typeface="Squad Heav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5550C-4C63-4EF6-808B-68F01CDD3A79}"/>
              </a:ext>
            </a:extLst>
          </p:cNvPr>
          <p:cNvSpPr txBox="1"/>
          <p:nvPr/>
        </p:nvSpPr>
        <p:spPr>
          <a:xfrm>
            <a:off x="722314" y="3100389"/>
            <a:ext cx="10579099" cy="27289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28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spcBef>
                <a:spcPct val="20000"/>
              </a:spcBef>
              <a:buFont typeface="Arial"/>
              <a:buNone/>
              <a:defRPr sz="2000"/>
            </a:lvl2pPr>
            <a:lvl3pPr marL="914400" indent="0" algn="ctr">
              <a:spcBef>
                <a:spcPct val="20000"/>
              </a:spcBef>
              <a:buFont typeface="Arial"/>
              <a:buNone/>
              <a:defRPr sz="1800"/>
            </a:lvl3pPr>
            <a:lvl4pPr marL="1371600" indent="0" algn="ctr">
              <a:spcBef>
                <a:spcPct val="20000"/>
              </a:spcBef>
              <a:buFont typeface="Arial"/>
              <a:buNone/>
              <a:defRPr sz="1600"/>
            </a:lvl4pPr>
            <a:lvl5pPr marL="1828800" indent="0" algn="ctr">
              <a:spcBef>
                <a:spcPct val="20000"/>
              </a:spcBef>
              <a:buFont typeface="Arial"/>
              <a:buNone/>
              <a:defRPr sz="1600"/>
            </a:lvl5pPr>
            <a:lvl6pPr marL="2286000" indent="0" algn="ctr">
              <a:spcBef>
                <a:spcPct val="20000"/>
              </a:spcBef>
              <a:buFont typeface="Arial"/>
              <a:buNone/>
              <a:defRPr sz="1600"/>
            </a:lvl6pPr>
            <a:lvl7pPr marL="2743200" indent="0" algn="ctr">
              <a:spcBef>
                <a:spcPct val="20000"/>
              </a:spcBef>
              <a:buFont typeface="Arial"/>
              <a:buNone/>
              <a:defRPr sz="1600"/>
            </a:lvl7pPr>
            <a:lvl8pPr marL="3200400" indent="0" algn="ctr">
              <a:spcBef>
                <a:spcPct val="20000"/>
              </a:spcBef>
              <a:buFont typeface="Arial"/>
              <a:buNone/>
              <a:defRPr sz="1600"/>
            </a:lvl8pPr>
            <a:lvl9pPr marL="3657600" indent="0" algn="ctr">
              <a:spcBef>
                <a:spcPct val="20000"/>
              </a:spcBef>
              <a:buFont typeface="Arial"/>
              <a:buNone/>
              <a:defRPr sz="1600"/>
            </a:lvl9pPr>
          </a:lstStyle>
          <a:p>
            <a:r>
              <a:rPr lang="en-US" sz="1800" dirty="0"/>
              <a:t>This report represent the creation and it is the propriety of OTP Bank </a:t>
            </a:r>
            <a:r>
              <a:rPr lang="en-US" sz="1800" dirty="0" err="1"/>
              <a:t>Nyrt</a:t>
            </a:r>
            <a:r>
              <a:rPr lang="en-US" sz="1800" dirty="0"/>
              <a:t>., member of OTP Group. OTP Bank Romania S.A. it is allowed to use, to disclose, to distribute, to copy, to print it, in relation with media and/or customers at its own will and appreciation. </a:t>
            </a:r>
          </a:p>
          <a:p>
            <a:r>
              <a:rPr lang="en-US" sz="1800" dirty="0"/>
              <a:t>This report contains an aggregate data of several economic factors that could be interpret to estimate new possible trends on the market.</a:t>
            </a:r>
          </a:p>
          <a:p>
            <a:r>
              <a:rPr lang="en-US" sz="1800" dirty="0"/>
              <a:t>The purpose of this document is only for the information, and we cannot ensure the accuracy and completeness of the information, estimation and data included.                        </a:t>
            </a:r>
          </a:p>
          <a:p>
            <a:r>
              <a:rPr lang="en-US" sz="1800" dirty="0"/>
              <a:t> The information presented in this document could be influence by the changes in the international and local financial market, political or economic situation.</a:t>
            </a:r>
          </a:p>
        </p:txBody>
      </p:sp>
    </p:spTree>
    <p:extLst>
      <p:ext uri="{BB962C8B-B14F-4D97-AF65-F5344CB8AC3E}">
        <p14:creationId xmlns:p14="http://schemas.microsoft.com/office/powerpoint/2010/main" val="290192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58FF0-833A-9D4D-BE13-37707B68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727"/>
          <a:stretch/>
        </p:blipFill>
        <p:spPr>
          <a:xfrm>
            <a:off x="2400503" y="-72000"/>
            <a:ext cx="6933236" cy="69174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660E21-9FD8-FA4B-A683-216C196E93BD}"/>
              </a:ext>
            </a:extLst>
          </p:cNvPr>
          <p:cNvSpPr txBox="1"/>
          <p:nvPr/>
        </p:nvSpPr>
        <p:spPr>
          <a:xfrm>
            <a:off x="839569" y="2921168"/>
            <a:ext cx="1043137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Squad Heavy" pitchFamily="2" charset="0"/>
                <a:cs typeface="Arial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3E60D-8881-49AB-B70A-3C9DAA48A0CE}"/>
              </a:ext>
            </a:extLst>
          </p:cNvPr>
          <p:cNvSpPr txBox="1"/>
          <p:nvPr/>
        </p:nvSpPr>
        <p:spPr>
          <a:xfrm>
            <a:off x="2820312" y="5725103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Contact: marketing@otpbank.ro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5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concrete building during daytime">
            <a:extLst>
              <a:ext uri="{FF2B5EF4-FFF2-40B4-BE49-F238E27FC236}">
                <a16:creationId xmlns:a16="http://schemas.microsoft.com/office/drawing/2014/main" id="{DBBF0FF2-0F32-FD41-9C28-281AA9A62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A4D7C6-036B-214C-A55B-B261F9D4448B}"/>
              </a:ext>
            </a:extLst>
          </p:cNvPr>
          <p:cNvSpPr/>
          <p:nvPr/>
        </p:nvSpPr>
        <p:spPr>
          <a:xfrm>
            <a:off x="5719" y="-16449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4166117" y="133692"/>
            <a:ext cx="6777256" cy="48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GLOBAL GROWTH TO REMAIN WEAK IN Q1</a:t>
            </a:r>
            <a:endParaRPr lang="en-US" sz="2400" b="1" dirty="0">
              <a:solidFill>
                <a:srgbClr val="59B951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CE0105A-A159-4533-8882-F7AA59CA9D1A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GLOBAL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E7372A-9FC8-8A49-9D7F-E4DD827D55D4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37887CB-40D5-CE24-1C05-A19C53B028BD}"/>
              </a:ext>
            </a:extLst>
          </p:cNvPr>
          <p:cNvSpPr txBox="1"/>
          <p:nvPr/>
        </p:nvSpPr>
        <p:spPr>
          <a:xfrm>
            <a:off x="10622658" y="6280604"/>
            <a:ext cx="107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Bloomberg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510CD73A-2ADB-4B7B-FC85-CE9C8B7B2A0C}"/>
              </a:ext>
            </a:extLst>
          </p:cNvPr>
          <p:cNvSpPr txBox="1"/>
          <p:nvPr/>
        </p:nvSpPr>
        <p:spPr>
          <a:xfrm>
            <a:off x="6411277" y="1405383"/>
            <a:ext cx="313935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5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hu-HU" b="1" dirty="0" err="1">
                <a:solidFill>
                  <a:schemeClr val="bg1"/>
                </a:solidFill>
                <a:highlight>
                  <a:srgbClr val="52AE30"/>
                </a:highlight>
              </a:rPr>
              <a:t>Quarterly</a:t>
            </a:r>
            <a:r>
              <a:rPr lang="hu-HU" b="1" dirty="0">
                <a:solidFill>
                  <a:schemeClr val="bg1"/>
                </a:solidFill>
                <a:highlight>
                  <a:srgbClr val="52AE30"/>
                </a:highlight>
              </a:rPr>
              <a:t> GDP </a:t>
            </a:r>
            <a:r>
              <a:rPr lang="hu-HU" b="1" dirty="0" err="1">
                <a:solidFill>
                  <a:schemeClr val="bg1"/>
                </a:solidFill>
                <a:highlight>
                  <a:srgbClr val="52AE30"/>
                </a:highlight>
              </a:rPr>
              <a:t>growth</a:t>
            </a:r>
            <a:r>
              <a:rPr lang="hu-HU" b="1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b="1" dirty="0" err="1">
                <a:solidFill>
                  <a:schemeClr val="bg1"/>
                </a:solidFill>
                <a:highlight>
                  <a:srgbClr val="52AE30"/>
                </a:highlight>
              </a:rPr>
              <a:t>rates</a:t>
            </a:r>
            <a:r>
              <a:rPr lang="hu-HU" b="1" dirty="0">
                <a:solidFill>
                  <a:schemeClr val="bg1"/>
                </a:solidFill>
                <a:highlight>
                  <a:srgbClr val="52AE30"/>
                </a:highlight>
              </a:rPr>
              <a:t> (YoY, %)</a:t>
            </a:r>
            <a:endParaRPr lang="en-US" b="1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5" name="Picture 1028" descr="slide_3.png">
            <a:extLst>
              <a:ext uri="{FF2B5EF4-FFF2-40B4-BE49-F238E27FC236}">
                <a16:creationId xmlns:a16="http://schemas.microsoft.com/office/drawing/2014/main" id="{7A488284-C40A-A36D-14A5-C904D0B43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314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3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concrete building during daytime">
            <a:extLst>
              <a:ext uri="{FF2B5EF4-FFF2-40B4-BE49-F238E27FC236}">
                <a16:creationId xmlns:a16="http://schemas.microsoft.com/office/drawing/2014/main" id="{DBBF0FF2-0F32-FD41-9C28-281AA9A62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A4D7C6-036B-214C-A55B-B261F9D4448B}"/>
              </a:ext>
            </a:extLst>
          </p:cNvPr>
          <p:cNvSpPr/>
          <p:nvPr/>
        </p:nvSpPr>
        <p:spPr>
          <a:xfrm>
            <a:off x="5719" y="8522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848863" y="72021"/>
            <a:ext cx="6777256" cy="93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59B951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GLOBAL COMMODITY PRICES DECLINE AMIDST GEOPOLITICAL UNCERTAINTY</a:t>
            </a:r>
            <a:endParaRPr lang="en-US" sz="2400" b="1" dirty="0">
              <a:solidFill>
                <a:srgbClr val="59B951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CE0105A-A159-4533-8882-F7AA59CA9D1A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GLOBAL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E7372A-9FC8-8A49-9D7F-E4DD827D55D4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EE50682-779A-3C37-9CB3-B3C38614C82B}"/>
              </a:ext>
            </a:extLst>
          </p:cNvPr>
          <p:cNvSpPr txBox="1"/>
          <p:nvPr/>
        </p:nvSpPr>
        <p:spPr>
          <a:xfrm>
            <a:off x="10622658" y="6280604"/>
            <a:ext cx="107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Bloomberg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A6F32D8-5FBE-79F3-DD81-374775CE739C}"/>
              </a:ext>
            </a:extLst>
          </p:cNvPr>
          <p:cNvSpPr txBox="1"/>
          <p:nvPr/>
        </p:nvSpPr>
        <p:spPr>
          <a:xfrm>
            <a:off x="6348608" y="1482354"/>
            <a:ext cx="304221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500" b="1" dirty="0" err="1">
                <a:solidFill>
                  <a:schemeClr val="bg1"/>
                </a:solidFill>
                <a:highlight>
                  <a:srgbClr val="52AE30"/>
                </a:highlight>
              </a:rPr>
              <a:t>Commodity</a:t>
            </a: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b="1" dirty="0" err="1">
                <a:solidFill>
                  <a:schemeClr val="bg1"/>
                </a:solidFill>
                <a:highlight>
                  <a:srgbClr val="52AE30"/>
                </a:highlight>
              </a:rPr>
              <a:t>prices</a:t>
            </a: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 (2010=100)</a:t>
            </a:r>
            <a:endParaRPr lang="en-US" sz="1500" b="1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5" name="Picture 1028" descr="slide_4.png">
            <a:extLst>
              <a:ext uri="{FF2B5EF4-FFF2-40B4-BE49-F238E27FC236}">
                <a16:creationId xmlns:a16="http://schemas.microsoft.com/office/drawing/2014/main" id="{7902142E-FAE3-C4E6-1A73-FB7F30184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3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concrete building during daytime">
            <a:extLst>
              <a:ext uri="{FF2B5EF4-FFF2-40B4-BE49-F238E27FC236}">
                <a16:creationId xmlns:a16="http://schemas.microsoft.com/office/drawing/2014/main" id="{DBBF0FF2-0F32-FD41-9C28-281AA9A62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20C86-ED50-466D-B9D3-09C3133CB801}"/>
              </a:ext>
            </a:extLst>
          </p:cNvPr>
          <p:cNvSpPr txBox="1"/>
          <p:nvPr/>
        </p:nvSpPr>
        <p:spPr>
          <a:xfrm>
            <a:off x="3996087" y="67185"/>
            <a:ext cx="6322818" cy="93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srgbClr val="59B951"/>
                </a:solidFill>
                <a:effectLst/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GAS AND OIL PRICES REMAINED ROUGHLY STABLE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CE0105A-A159-4533-8882-F7AA59CA9D1A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GLOBAL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E7372A-9FC8-8A49-9D7F-E4DD827D55D4}"/>
              </a:ext>
            </a:extLst>
          </p:cNvPr>
          <p:cNvSpPr/>
          <p:nvPr/>
        </p:nvSpPr>
        <p:spPr>
          <a:xfrm>
            <a:off x="107580" y="3779525"/>
            <a:ext cx="10292316" cy="112283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FEB5CBB-D8DF-4E62-9631-7E93ABB90E6A}"/>
              </a:ext>
            </a:extLst>
          </p:cNvPr>
          <p:cNvSpPr txBox="1"/>
          <p:nvPr/>
        </p:nvSpPr>
        <p:spPr>
          <a:xfrm>
            <a:off x="10537039" y="3859909"/>
            <a:ext cx="107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Bloomberg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E7149F1-2FDB-4677-ACCB-E27A0C42FA77}"/>
              </a:ext>
            </a:extLst>
          </p:cNvPr>
          <p:cNvSpPr txBox="1"/>
          <p:nvPr/>
        </p:nvSpPr>
        <p:spPr>
          <a:xfrm>
            <a:off x="10537039" y="6627168"/>
            <a:ext cx="107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Bloomberg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3E07FEC-C9F2-A4CD-8A58-8AFBA3840189}"/>
              </a:ext>
            </a:extLst>
          </p:cNvPr>
          <p:cNvSpPr txBox="1"/>
          <p:nvPr/>
        </p:nvSpPr>
        <p:spPr>
          <a:xfrm>
            <a:off x="5172747" y="2131834"/>
            <a:ext cx="15231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TTF </a:t>
            </a:r>
            <a:r>
              <a:rPr lang="hu-HU" sz="1500" b="1" dirty="0" err="1">
                <a:solidFill>
                  <a:schemeClr val="bg1"/>
                </a:solidFill>
                <a:highlight>
                  <a:srgbClr val="52AE30"/>
                </a:highlight>
              </a:rPr>
              <a:t>natural</a:t>
            </a: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b="1" dirty="0" err="1">
                <a:solidFill>
                  <a:schemeClr val="bg1"/>
                </a:solidFill>
                <a:highlight>
                  <a:srgbClr val="52AE30"/>
                </a:highlight>
              </a:rPr>
              <a:t>gas</a:t>
            </a: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b="1" dirty="0" err="1">
                <a:solidFill>
                  <a:schemeClr val="bg1"/>
                </a:solidFill>
                <a:highlight>
                  <a:srgbClr val="52AE30"/>
                </a:highlight>
              </a:rPr>
              <a:t>price</a:t>
            </a: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 (EUR/MWH)</a:t>
            </a:r>
            <a:endParaRPr lang="en-US" sz="1500" b="1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BA3872F-79A7-77D1-AE2A-9FABB6453E99}"/>
              </a:ext>
            </a:extLst>
          </p:cNvPr>
          <p:cNvSpPr txBox="1"/>
          <p:nvPr/>
        </p:nvSpPr>
        <p:spPr>
          <a:xfrm>
            <a:off x="10181063" y="4909155"/>
            <a:ext cx="17773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Brent </a:t>
            </a:r>
            <a:r>
              <a:rPr lang="hu-HU" sz="1500" b="1" dirty="0" err="1">
                <a:solidFill>
                  <a:schemeClr val="bg1"/>
                </a:solidFill>
                <a:highlight>
                  <a:srgbClr val="52AE30"/>
                </a:highlight>
              </a:rPr>
              <a:t>oil</a:t>
            </a: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1500" b="1" dirty="0" err="1">
                <a:solidFill>
                  <a:schemeClr val="bg1"/>
                </a:solidFill>
                <a:highlight>
                  <a:srgbClr val="52AE30"/>
                </a:highlight>
              </a:rPr>
              <a:t>price</a:t>
            </a:r>
            <a:r>
              <a:rPr lang="hu-HU" sz="1500" b="1" dirty="0">
                <a:solidFill>
                  <a:schemeClr val="bg1"/>
                </a:solidFill>
                <a:highlight>
                  <a:srgbClr val="52AE30"/>
                </a:highlight>
              </a:rPr>
              <a:t>(USD/barrel)</a:t>
            </a:r>
            <a:endParaRPr lang="en-US" sz="1500" b="1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0AAA83-CE79-F590-D9AD-C1B774D772C6}"/>
              </a:ext>
            </a:extLst>
          </p:cNvPr>
          <p:cNvSpPr/>
          <p:nvPr/>
        </p:nvSpPr>
        <p:spPr>
          <a:xfrm>
            <a:off x="-15150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pic>
        <p:nvPicPr>
          <p:cNvPr id="4" name="Picture 1028" descr="slide_5.png">
            <a:extLst>
              <a:ext uri="{FF2B5EF4-FFF2-40B4-BE49-F238E27FC236}">
                <a16:creationId xmlns:a16="http://schemas.microsoft.com/office/drawing/2014/main" id="{996452B1-BD6C-CB25-D24D-9C30AB05A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45" y="967785"/>
            <a:ext cx="4918550" cy="255172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2DCEE2C-D5AA-AE05-CF75-B046B25DD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431" y="3973029"/>
            <a:ext cx="4582668" cy="26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2D4E8E87-3FDA-4627-9AFB-DCD14B3532E4}"/>
              </a:ext>
            </a:extLst>
          </p:cNvPr>
          <p:cNvSpPr txBox="1"/>
          <p:nvPr/>
        </p:nvSpPr>
        <p:spPr>
          <a:xfrm>
            <a:off x="3816885" y="28725"/>
            <a:ext cx="6454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b="1" dirty="0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BOTH, US AND EURO AREA TREND INFLATION ARE COMING DOWN, BUT EUROZONE’S DISINFLATION SEEMS QUICKER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52AE30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F27E6A6-0439-48C0-8612-3E22BF3362F1}"/>
              </a:ext>
            </a:extLst>
          </p:cNvPr>
          <p:cNvSpPr txBox="1"/>
          <p:nvPr/>
        </p:nvSpPr>
        <p:spPr>
          <a:xfrm>
            <a:off x="3642423" y="1509196"/>
            <a:ext cx="1285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Inflation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rates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(YoY, %)</a:t>
            </a:r>
            <a:endParaRPr lang="en-US" sz="20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FF2536A7-DC69-44A9-BDDE-745A03108068}"/>
              </a:ext>
            </a:extLst>
          </p:cNvPr>
          <p:cNvSpPr txBox="1"/>
          <p:nvPr/>
        </p:nvSpPr>
        <p:spPr>
          <a:xfrm>
            <a:off x="9928800" y="4543818"/>
            <a:ext cx="19204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Underlying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inflation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indicators</a:t>
            </a:r>
            <a:endParaRPr lang="hu-HU" sz="2000" dirty="0">
              <a:solidFill>
                <a:schemeClr val="bg1"/>
              </a:solidFill>
              <a:highlight>
                <a:srgbClr val="52AE30"/>
              </a:highlight>
            </a:endParaRPr>
          </a:p>
          <a:p>
            <a:pPr algn="r">
              <a:lnSpc>
                <a:spcPct val="100000"/>
              </a:lnSpc>
            </a:pP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3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months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change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,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sa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, %)</a:t>
            </a:r>
            <a:endParaRPr lang="en-US" sz="20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5229292-040D-446E-BAAF-BE34BC550848}"/>
              </a:ext>
            </a:extLst>
          </p:cNvPr>
          <p:cNvSpPr txBox="1"/>
          <p:nvPr/>
        </p:nvSpPr>
        <p:spPr>
          <a:xfrm>
            <a:off x="5095532" y="6553968"/>
            <a:ext cx="2165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Refinitiv, Eurostat, OTP Research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6386207-7EE1-4667-980C-2B0CE233E376}"/>
              </a:ext>
            </a:extLst>
          </p:cNvPr>
          <p:cNvSpPr txBox="1"/>
          <p:nvPr/>
        </p:nvSpPr>
        <p:spPr>
          <a:xfrm>
            <a:off x="9324910" y="3750400"/>
            <a:ext cx="107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</a:t>
            </a:r>
            <a:r>
              <a:rPr lang="hu-HU" sz="900" dirty="0" err="1"/>
              <a:t>Refinitive</a:t>
            </a:r>
            <a:endParaRPr lang="hu-HU" sz="900" dirty="0"/>
          </a:p>
        </p:txBody>
      </p:sp>
      <p:pic>
        <p:nvPicPr>
          <p:cNvPr id="3" name="Picture 4" descr="red concrete building during daytime">
            <a:extLst>
              <a:ext uri="{FF2B5EF4-FFF2-40B4-BE49-F238E27FC236}">
                <a16:creationId xmlns:a16="http://schemas.microsoft.com/office/drawing/2014/main" id="{67D2FF94-9E3C-4FF2-2279-9F16AF734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84D61DB-4EDD-BAA5-01AF-4531654B9BBF}"/>
              </a:ext>
            </a:extLst>
          </p:cNvPr>
          <p:cNvSpPr/>
          <p:nvPr/>
        </p:nvSpPr>
        <p:spPr>
          <a:xfrm>
            <a:off x="5719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5D01AF-FB8E-8B1C-9572-B1E1CAD8384B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GLOBAL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125414F-2687-1F7E-6E4C-1DA5FFF4AF59}"/>
              </a:ext>
            </a:extLst>
          </p:cNvPr>
          <p:cNvSpPr/>
          <p:nvPr/>
        </p:nvSpPr>
        <p:spPr>
          <a:xfrm>
            <a:off x="0" y="3851906"/>
            <a:ext cx="9257989" cy="129326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" name="Picture 19" descr="slide_6.png">
            <a:extLst>
              <a:ext uri="{FF2B5EF4-FFF2-40B4-BE49-F238E27FC236}">
                <a16:creationId xmlns:a16="http://schemas.microsoft.com/office/drawing/2014/main" id="{B09ADAF9-D35A-DBEA-DEDF-AC0D395E5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800" y="1217232"/>
            <a:ext cx="4788000" cy="2484000"/>
          </a:xfrm>
          <a:prstGeom prst="rect">
            <a:avLst/>
          </a:prstGeom>
        </p:spPr>
      </p:pic>
      <p:pic>
        <p:nvPicPr>
          <p:cNvPr id="9" name="Picture 20" descr="slide_6b.png">
            <a:extLst>
              <a:ext uri="{FF2B5EF4-FFF2-40B4-BE49-F238E27FC236}">
                <a16:creationId xmlns:a16="http://schemas.microsoft.com/office/drawing/2014/main" id="{BDB6703D-D43F-64BA-1AAA-13B25B7AC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800" y="4042800"/>
            <a:ext cx="4788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6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2D4E8E87-3FDA-4627-9AFB-DCD14B3532E4}"/>
              </a:ext>
            </a:extLst>
          </p:cNvPr>
          <p:cNvSpPr txBox="1"/>
          <p:nvPr/>
        </p:nvSpPr>
        <p:spPr>
          <a:xfrm>
            <a:off x="3791297" y="-6345"/>
            <a:ext cx="7083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en-US" b="1" dirty="0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MARKETS PRICE 5 RATE CUTS THIS YEAR, BUT THIS COULD BE TOO OPTIMISTIC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52AE30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FD29863-DDD7-449F-B5A1-E8D26B4F3BDF}"/>
              </a:ext>
            </a:extLst>
          </p:cNvPr>
          <p:cNvSpPr txBox="1"/>
          <p:nvPr/>
        </p:nvSpPr>
        <p:spPr>
          <a:xfrm>
            <a:off x="3825875" y="1305057"/>
            <a:ext cx="6481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Market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expectation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of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central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bank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rates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, %</a:t>
            </a:r>
            <a:endParaRPr lang="en-US" sz="20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13" name="Picture 4" descr="red concrete building during daytime">
            <a:extLst>
              <a:ext uri="{FF2B5EF4-FFF2-40B4-BE49-F238E27FC236}">
                <a16:creationId xmlns:a16="http://schemas.microsoft.com/office/drawing/2014/main" id="{939ED956-A2CC-6A4A-994F-FF8DE664D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7EC5CD-49F7-264C-8095-B782EAE4DC88}"/>
              </a:ext>
            </a:extLst>
          </p:cNvPr>
          <p:cNvSpPr/>
          <p:nvPr/>
        </p:nvSpPr>
        <p:spPr>
          <a:xfrm>
            <a:off x="0" y="0"/>
            <a:ext cx="3791297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A6D439-96E5-C05E-38CF-8A483B8A66E9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GLOBAL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6615A1E-8079-C6FB-EA56-C287363C5C9F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7536B8D-95AF-AEB8-DFC7-8BDB48DB8144}"/>
              </a:ext>
            </a:extLst>
          </p:cNvPr>
          <p:cNvSpPr txBox="1"/>
          <p:nvPr/>
        </p:nvSpPr>
        <p:spPr>
          <a:xfrm>
            <a:off x="10622658" y="6280604"/>
            <a:ext cx="107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Bloomberg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2061EE4-0F10-8D34-DDE2-711DDF5DE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17" y="1862747"/>
            <a:ext cx="6292975" cy="37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ed concrete building during daytime">
            <a:extLst>
              <a:ext uri="{FF2B5EF4-FFF2-40B4-BE49-F238E27FC236}">
                <a16:creationId xmlns:a16="http://schemas.microsoft.com/office/drawing/2014/main" id="{939ED956-A2CC-6A4A-994F-FF8DE664D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7EC5CD-49F7-264C-8095-B782EAE4DC88}"/>
              </a:ext>
            </a:extLst>
          </p:cNvPr>
          <p:cNvSpPr/>
          <p:nvPr/>
        </p:nvSpPr>
        <p:spPr>
          <a:xfrm>
            <a:off x="0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77DF304-5A25-0D94-C335-2D10C00E3309}"/>
              </a:ext>
            </a:extLst>
          </p:cNvPr>
          <p:cNvSpPr txBox="1"/>
          <p:nvPr/>
        </p:nvSpPr>
        <p:spPr>
          <a:xfrm>
            <a:off x="3827259" y="159750"/>
            <a:ext cx="64992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cap="all" dirty="0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GLOBAL GROWTH TO recover slowly as headwinds ease</a:t>
            </a:r>
            <a:endParaRPr kumimoji="0" lang="en-US" altLang="en-US" b="1" i="0" u="none" strike="noStrike" cap="all" normalizeH="0" dirty="0">
              <a:ln>
                <a:noFill/>
              </a:ln>
              <a:solidFill>
                <a:srgbClr val="52AE30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3F1F0-80ED-E7BF-4511-2A0085606DF5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GLOBAL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2B2B68D-6A75-5E47-4BA3-C2FF28E23922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4BA1C04-F20D-FA9F-58A7-CC82FBC2755C}"/>
              </a:ext>
            </a:extLst>
          </p:cNvPr>
          <p:cNvSpPr txBox="1"/>
          <p:nvPr/>
        </p:nvSpPr>
        <p:spPr>
          <a:xfrm>
            <a:off x="10622658" y="6280604"/>
            <a:ext cx="107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Bloomberg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05DCD6A-30A6-2634-7C8C-C3930588F50D}"/>
              </a:ext>
            </a:extLst>
          </p:cNvPr>
          <p:cNvSpPr txBox="1"/>
          <p:nvPr/>
        </p:nvSpPr>
        <p:spPr>
          <a:xfrm>
            <a:off x="5546961" y="1325851"/>
            <a:ext cx="4846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GDP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growth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outlook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(YoY, %)</a:t>
            </a:r>
            <a:endParaRPr lang="en-US" sz="20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8" name="Picture 14" descr="slide_9.png">
            <a:extLst>
              <a:ext uri="{FF2B5EF4-FFF2-40B4-BE49-F238E27FC236}">
                <a16:creationId xmlns:a16="http://schemas.microsoft.com/office/drawing/2014/main" id="{17D966F0-B269-6EB7-3101-08EDC11B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89000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ed concrete building during daytime">
            <a:extLst>
              <a:ext uri="{FF2B5EF4-FFF2-40B4-BE49-F238E27FC236}">
                <a16:creationId xmlns:a16="http://schemas.microsoft.com/office/drawing/2014/main" id="{939ED956-A2CC-6A4A-994F-FF8DE664D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82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7EC5CD-49F7-264C-8095-B782EAE4DC88}"/>
              </a:ext>
            </a:extLst>
          </p:cNvPr>
          <p:cNvSpPr/>
          <p:nvPr/>
        </p:nvSpPr>
        <p:spPr>
          <a:xfrm>
            <a:off x="11441" y="0"/>
            <a:ext cx="381443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3197CD0-C257-4565-8144-1F69325EC457}"/>
              </a:ext>
            </a:extLst>
          </p:cNvPr>
          <p:cNvSpPr txBox="1"/>
          <p:nvPr/>
        </p:nvSpPr>
        <p:spPr>
          <a:xfrm>
            <a:off x="10622658" y="6280604"/>
            <a:ext cx="107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err="1"/>
              <a:t>Source</a:t>
            </a:r>
            <a:r>
              <a:rPr lang="hu-HU" sz="900" dirty="0"/>
              <a:t>: Bloomberg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77DF304-5A25-0D94-C335-2D10C00E3309}"/>
              </a:ext>
            </a:extLst>
          </p:cNvPr>
          <p:cNvSpPr txBox="1"/>
          <p:nvPr/>
        </p:nvSpPr>
        <p:spPr>
          <a:xfrm>
            <a:off x="3827259" y="159750"/>
            <a:ext cx="64992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cap="all" dirty="0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Inflation </a:t>
            </a:r>
            <a:r>
              <a:rPr lang="hu-HU" altLang="en-US" b="1" cap="all" dirty="0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WILL REACH THE TARGETS IN 2025 IN THE </a:t>
            </a:r>
            <a:r>
              <a:rPr lang="hu-HU" altLang="en-US" b="1" cap="all" dirty="0" err="1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hu-HU" altLang="en-US" b="1" cap="all" dirty="0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 AND Euro </a:t>
            </a:r>
            <a:r>
              <a:rPr lang="hu-HU" altLang="en-US" b="1" cap="all" dirty="0" err="1">
                <a:solidFill>
                  <a:srgbClr val="52AE30"/>
                </a:solidFill>
                <a:latin typeface="Squad Heavy" panose="020B0604020202020204" charset="0"/>
                <a:ea typeface="Arial" panose="020B0604020202020204" pitchFamily="34" charset="0"/>
                <a:cs typeface="Arial" panose="020B0604020202020204" pitchFamily="34" charset="0"/>
              </a:rPr>
              <a:t>area</a:t>
            </a:r>
            <a:endParaRPr kumimoji="0" lang="en-US" altLang="en-US" b="1" i="0" u="none" strike="noStrike" cap="all" normalizeH="0" dirty="0">
              <a:ln>
                <a:noFill/>
              </a:ln>
              <a:solidFill>
                <a:srgbClr val="52AE30"/>
              </a:solidFill>
              <a:effectLst/>
              <a:latin typeface="Squad Heavy" panose="020B060402020202020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B2B42D-0F34-B8D2-0873-830AE08C8D0E}"/>
              </a:ext>
            </a:extLst>
          </p:cNvPr>
          <p:cNvSpPr txBox="1">
            <a:spLocks/>
          </p:cNvSpPr>
          <p:nvPr/>
        </p:nvSpPr>
        <p:spPr>
          <a:xfrm>
            <a:off x="26589" y="2602632"/>
            <a:ext cx="3772695" cy="115093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000" b="1" i="0">
                <a:solidFill>
                  <a:srgbClr val="006C3F"/>
                </a:solidFill>
                <a:latin typeface="Squad Heavy" panose="020B060402020202020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4500" dirty="0">
                <a:solidFill>
                  <a:srgbClr val="80D760"/>
                </a:solidFill>
              </a:rPr>
              <a:t>GLOBAL</a:t>
            </a:r>
          </a:p>
          <a:p>
            <a:pPr algn="ctr"/>
            <a:r>
              <a:rPr lang="hu-HU" sz="45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65BAC9D-6B24-DFFD-59C9-B91328560A30}"/>
              </a:ext>
            </a:extLst>
          </p:cNvPr>
          <p:cNvSpPr/>
          <p:nvPr/>
        </p:nvSpPr>
        <p:spPr>
          <a:xfrm>
            <a:off x="26589" y="6288354"/>
            <a:ext cx="10437591" cy="215610"/>
          </a:xfrm>
          <a:prstGeom prst="rect">
            <a:avLst/>
          </a:prstGeom>
          <a:solidFill>
            <a:srgbClr val="5FC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4C6FE5C-76C9-47BE-9838-534DA225ED67}"/>
              </a:ext>
            </a:extLst>
          </p:cNvPr>
          <p:cNvSpPr txBox="1"/>
          <p:nvPr/>
        </p:nvSpPr>
        <p:spPr>
          <a:xfrm>
            <a:off x="4720756" y="1071874"/>
            <a:ext cx="64992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600">
                <a:solidFill>
                  <a:srgbClr val="52AE30"/>
                </a:solidFill>
                <a:effectLst/>
                <a:latin typeface="Squad Light" panose="020B060402020202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Inflation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</a:t>
            </a:r>
            <a:r>
              <a:rPr lang="hu-HU" sz="2000" dirty="0" err="1">
                <a:solidFill>
                  <a:schemeClr val="bg1"/>
                </a:solidFill>
                <a:highlight>
                  <a:srgbClr val="52AE30"/>
                </a:highlight>
              </a:rPr>
              <a:t>outlook</a:t>
            </a:r>
            <a:r>
              <a:rPr lang="hu-HU" sz="2000" dirty="0">
                <a:solidFill>
                  <a:schemeClr val="bg1"/>
                </a:solidFill>
                <a:highlight>
                  <a:srgbClr val="52AE30"/>
                </a:highlight>
              </a:rPr>
              <a:t> (YoY, %)</a:t>
            </a:r>
            <a:endParaRPr lang="en-US" sz="2000" dirty="0">
              <a:solidFill>
                <a:schemeClr val="bg1"/>
              </a:solidFill>
              <a:highlight>
                <a:srgbClr val="52AE30"/>
              </a:highlight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bg1"/>
              </a:solidFill>
              <a:highlight>
                <a:srgbClr val="52AE30"/>
              </a:highlight>
            </a:endParaRPr>
          </a:p>
        </p:txBody>
      </p:sp>
      <p:pic>
        <p:nvPicPr>
          <p:cNvPr id="7" name="Picture 19" descr="slide_10.png">
            <a:extLst>
              <a:ext uri="{FF2B5EF4-FFF2-40B4-BE49-F238E27FC236}">
                <a16:creationId xmlns:a16="http://schemas.microsoft.com/office/drawing/2014/main" id="{AF64ABAF-994D-9195-FD1F-295ACDC2C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314" y="1823860"/>
            <a:ext cx="76608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2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éma">
  <a:themeElements>
    <a:clrScheme name="OTP színsém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96436"/>
      </a:accent1>
      <a:accent2>
        <a:srgbClr val="004C7E"/>
      </a:accent2>
      <a:accent3>
        <a:srgbClr val="DC4D51"/>
      </a:accent3>
      <a:accent4>
        <a:srgbClr val="4EC3C6"/>
      </a:accent4>
      <a:accent5>
        <a:srgbClr val="FF8695"/>
      </a:accent5>
      <a:accent6>
        <a:srgbClr val="941FDD"/>
      </a:accent6>
      <a:hlink>
        <a:srgbClr val="7A1C50"/>
      </a:hlink>
      <a:folHlink>
        <a:srgbClr val="ADDB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mutató1" id="{C3738911-00F9-4E50-9A99-EB6090A401D3}" vid="{898FAC2E-3E5E-48FE-B4A3-78A4F63C1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2630C727F10504390CC6769FB05D922" ma:contentTypeVersion="3" ma:contentTypeDescription="Új dokumentum létrehozása." ma:contentTypeScope="" ma:versionID="e68fbad73a353d9dd6efbdc89d3293ed">
  <xsd:schema xmlns:xsd="http://www.w3.org/2001/XMLSchema" xmlns:xs="http://www.w3.org/2001/XMLSchema" xmlns:p="http://schemas.microsoft.com/office/2006/metadata/properties" xmlns:ns1="http://schemas.microsoft.com/sharepoint/v3" xmlns:ns2="4aecc60d-9707-4df1-afb6-225fea9e1ff0" targetNamespace="http://schemas.microsoft.com/office/2006/metadata/properties" ma:root="true" ma:fieldsID="6603cf360070eb25cdc4270bcbc23c56" ns1:_="" ns2:_="">
    <xsd:import namespace="http://schemas.microsoft.com/sharepoint/v3"/>
    <xsd:import namespace="4aecc60d-9707-4df1-afb6-225fea9e1f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description="Az Ütemezett kezdődátum egy webhelyoszlop, amelyet a Közzététel szolgáltatás hoz létre. Azt a dátumot és időpontot határozza meg, amikor a lap első alkalommal jelenik meg a webhely látogatóinak." ma:internalName="PublishingStartDate">
      <xsd:simpleType>
        <xsd:restriction base="dms:Unknown"/>
      </xsd:simpleType>
    </xsd:element>
    <xsd:element name="PublishingExpirationDate" ma:index="9" nillable="true" ma:displayName="Ütemezett záródátum" ma:description="Az Ütemezett záródátum egy webhelyoszlop, amelyet a Közzététel szolgáltatás hoz létre. Azt a dátumot és időpontot határozza meg, amely után a lap már nem jelenik meg a webhely látogatóinak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cc60d-9707-4df1-afb6-225fea9e1f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sisl xmlns:xsd="http://www.w3.org/2001/XMLSchema" xmlns:xsi="http://www.w3.org/2001/XMLSchema-instance" xmlns="http://www.boldonjames.com/2008/01/sie/internal/label" sislVersion="0" policy="6ddba996-01be-42b5-8135-45185c68dace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40DF76A4-4334-41D5-AAA3-40B2B94ED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ecc60d-9707-4df1-afb6-225fea9e1f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16242D-9064-4D36-BBBE-B31BC08F89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BD6FE0-76B2-4599-931A-ECC9A3099996}">
  <ds:schemaRefs>
    <ds:schemaRef ds:uri="http://purl.org/dc/dcmitype/"/>
    <ds:schemaRef ds:uri="4aecc60d-9707-4df1-afb6-225fea9e1ff0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3E1CF5B8-EAB5-449F-AD23-94A37AB7E96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12430</TotalTime>
  <Words>954</Words>
  <Application>Microsoft Office PowerPoint</Application>
  <PresentationFormat>Egyéni</PresentationFormat>
  <Paragraphs>158</Paragraphs>
  <Slides>26</Slides>
  <Notes>26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Squad Heavy</vt:lpstr>
      <vt:lpstr>Arial</vt:lpstr>
      <vt:lpstr>Squad Light</vt:lpstr>
      <vt:lpstr>Calibri</vt:lpstr>
      <vt:lpstr>Office-téma</vt:lpstr>
      <vt:lpstr>think-cell Slide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Kali</dc:creator>
  <cp:lastModifiedBy>Kovács Mihály András</cp:lastModifiedBy>
  <cp:revision>407</cp:revision>
  <cp:lastPrinted>2023-03-29T06:30:18Z</cp:lastPrinted>
  <dcterms:created xsi:type="dcterms:W3CDTF">2019-09-10T07:54:57Z</dcterms:created>
  <dcterms:modified xsi:type="dcterms:W3CDTF">2024-02-08T15:09:57Z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0x01010042630C727F10504390CC6769FB05D922</vt:lpwstr>
  </property>
  <property fmtid="{D5CDD505-2E9C-101B-9397-08002B2CF9AE}" pid="3" name="docIndexRef">
    <vt:lpwstr>8226338c-f9b2-4f00-aa02-e91692e86964</vt:lpwstr>
  </property>
  <property fmtid="{D5CDD505-2E9C-101B-9397-08002B2CF9AE}" pid="4" name="bjClsUserRVM">
    <vt:lpwstr>[]</vt:lpwstr>
  </property>
  <property fmtid="{D5CDD505-2E9C-101B-9397-08002B2CF9AE}" pid="5" name="bjSaver">
    <vt:lpwstr>UjT/0QG0DdTRns2c03H9VQRhKDSEfdhs</vt:lpwstr>
  </property>
  <property fmtid="{D5CDD505-2E9C-101B-9397-08002B2CF9AE}" pid="6" name="bjDocumentLabelXML">
    <vt:lpwstr>&lt;?xml version="1.0" encoding="us-ascii"?&gt;&lt;sisl xmlns:xsd="http://www.w3.org/2001/XMLSchema" xmlns:xsi="http://www.w3.org/2001/XMLSchema-instance" sislVersion="0" policy="6ddba996-01be-42b5-8135-45185c68dace" origin="userSelected" xmlns="http://www.boldonj</vt:lpwstr>
  </property>
  <property fmtid="{D5CDD505-2E9C-101B-9397-08002B2CF9AE}" pid="7" name="bjDocumentLabelXML-0">
    <vt:lpwstr>ames.com/2008/01/sie/internal/label"&gt;&lt;element uid="id_classification_nonbusiness" value="" /&gt;&lt;/sisl&gt;</vt:lpwstr>
  </property>
  <property fmtid="{D5CDD505-2E9C-101B-9397-08002B2CF9AE}" pid="8" name="bjDocumentSecurityLabel">
    <vt:lpwstr>Public</vt:lpwstr>
  </property>
</Properties>
</file>