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6.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Lst>
  <p:notesMasterIdLst>
    <p:notesMasterId r:id="rId19"/>
  </p:notesMasterIdLst>
  <p:handoutMasterIdLst>
    <p:handoutMasterId r:id="rId20"/>
  </p:handoutMasterIdLst>
  <p:sldIdLst>
    <p:sldId id="301" r:id="rId6"/>
    <p:sldId id="295" r:id="rId7"/>
    <p:sldId id="299" r:id="rId8"/>
    <p:sldId id="296" r:id="rId9"/>
    <p:sldId id="298" r:id="rId10"/>
    <p:sldId id="286" r:id="rId11"/>
    <p:sldId id="302" r:id="rId12"/>
    <p:sldId id="282" r:id="rId13"/>
    <p:sldId id="269" r:id="rId14"/>
    <p:sldId id="272" r:id="rId15"/>
    <p:sldId id="271" r:id="rId16"/>
    <p:sldId id="303" r:id="rId17"/>
    <p:sldId id="304" r:id="rId18"/>
  </p:sldIdLst>
  <p:sldSz cx="10691813" cy="7559675"/>
  <p:notesSz cx="7104063" cy="10234613"/>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vács Mihály András" initials="KMA" lastIdx="40" clrIdx="0">
    <p:extLst>
      <p:ext uri="{19B8F6BF-5375-455C-9EA6-DF929625EA0E}">
        <p15:presenceInfo xmlns:p15="http://schemas.microsoft.com/office/powerpoint/2012/main" userId="S::KovacsMiha@otpbank.hu::5abedd57-e14a-418d-a773-9e514aa11f71" providerId="AD"/>
      </p:ext>
    </p:extLst>
  </p:cmAuthor>
  <p:cmAuthor id="2" name="Váradi Beáta" initials="VB" lastIdx="3" clrIdx="1">
    <p:extLst>
      <p:ext uri="{19B8F6BF-5375-455C-9EA6-DF929625EA0E}">
        <p15:presenceInfo xmlns:p15="http://schemas.microsoft.com/office/powerpoint/2012/main" userId="S::VaradiBe@otpbank.hu::3163d8a3-4a4d-470d-a363-fb8199d412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48"/>
    <a:srgbClr val="52AE4E"/>
    <a:srgbClr val="C0C6B3"/>
    <a:srgbClr val="F4A600"/>
    <a:srgbClr val="52AE30"/>
    <a:srgbClr val="B00000"/>
    <a:srgbClr val="A5C3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650" autoAdjust="0"/>
    <p:restoredTop sz="95182" autoAdjust="0"/>
  </p:normalViewPr>
  <p:slideViewPr>
    <p:cSldViewPr snapToGrid="0">
      <p:cViewPr varScale="1">
        <p:scale>
          <a:sx n="93" d="100"/>
          <a:sy n="93" d="100"/>
        </p:scale>
        <p:origin x="2304" y="78"/>
      </p:cViewPr>
      <p:guideLst>
        <p:guide orient="horz" pos="2381"/>
        <p:guide pos="336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OTP10141\Reuters\datastream\US_makro.xlsm"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OTP10141\Reuters\Heti\Weekly%20calendar\2024\20240223\OTP%20Weekly%20Outlook_0223_202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808316439955762E-2"/>
          <c:y val="2.9243129296201108E-2"/>
          <c:w val="0.92665157593117042"/>
          <c:h val="0.68053718002266517"/>
        </c:manualLayout>
      </c:layout>
      <c:lineChart>
        <c:grouping val="standard"/>
        <c:varyColors val="0"/>
        <c:ser>
          <c:idx val="1"/>
          <c:order val="0"/>
          <c:tx>
            <c:v>core CPI</c:v>
          </c:tx>
          <c:spPr>
            <a:ln cmpd="sng">
              <a:solidFill>
                <a:srgbClr val="006648"/>
              </a:solidFill>
              <a:prstDash val="solid"/>
            </a:ln>
          </c:spPr>
          <c:marker>
            <c:symbol val="none"/>
          </c:marker>
          <c:cat>
            <c:numRef>
              <c:f>CPI!$A$505:$A$1000</c:f>
              <c:numCache>
                <c:formatCode>m/d/yyyy</c:formatCode>
                <c:ptCount val="496"/>
                <c:pt idx="0">
                  <c:v>33482</c:v>
                </c:pt>
                <c:pt idx="1">
                  <c:v>33512</c:v>
                </c:pt>
                <c:pt idx="2">
                  <c:v>33543</c:v>
                </c:pt>
                <c:pt idx="3">
                  <c:v>33573</c:v>
                </c:pt>
                <c:pt idx="4">
                  <c:v>33604</c:v>
                </c:pt>
                <c:pt idx="5">
                  <c:v>33635</c:v>
                </c:pt>
                <c:pt idx="6">
                  <c:v>33664</c:v>
                </c:pt>
                <c:pt idx="7">
                  <c:v>33695</c:v>
                </c:pt>
                <c:pt idx="8">
                  <c:v>33725</c:v>
                </c:pt>
                <c:pt idx="9">
                  <c:v>33756</c:v>
                </c:pt>
                <c:pt idx="10">
                  <c:v>33786</c:v>
                </c:pt>
                <c:pt idx="11">
                  <c:v>33817</c:v>
                </c:pt>
                <c:pt idx="12">
                  <c:v>33848</c:v>
                </c:pt>
                <c:pt idx="13">
                  <c:v>33878</c:v>
                </c:pt>
                <c:pt idx="14">
                  <c:v>33909</c:v>
                </c:pt>
                <c:pt idx="15">
                  <c:v>33939</c:v>
                </c:pt>
                <c:pt idx="16">
                  <c:v>33970</c:v>
                </c:pt>
                <c:pt idx="17">
                  <c:v>34001</c:v>
                </c:pt>
                <c:pt idx="18">
                  <c:v>34029</c:v>
                </c:pt>
                <c:pt idx="19">
                  <c:v>34060</c:v>
                </c:pt>
                <c:pt idx="20">
                  <c:v>34090</c:v>
                </c:pt>
                <c:pt idx="21">
                  <c:v>34121</c:v>
                </c:pt>
                <c:pt idx="22">
                  <c:v>34151</c:v>
                </c:pt>
                <c:pt idx="23">
                  <c:v>34182</c:v>
                </c:pt>
                <c:pt idx="24">
                  <c:v>34213</c:v>
                </c:pt>
                <c:pt idx="25">
                  <c:v>34243</c:v>
                </c:pt>
                <c:pt idx="26">
                  <c:v>34274</c:v>
                </c:pt>
                <c:pt idx="27">
                  <c:v>34304</c:v>
                </c:pt>
                <c:pt idx="28">
                  <c:v>34335</c:v>
                </c:pt>
                <c:pt idx="29">
                  <c:v>34366</c:v>
                </c:pt>
                <c:pt idx="30">
                  <c:v>34394</c:v>
                </c:pt>
                <c:pt idx="31">
                  <c:v>34425</c:v>
                </c:pt>
                <c:pt idx="32">
                  <c:v>34455</c:v>
                </c:pt>
                <c:pt idx="33">
                  <c:v>34486</c:v>
                </c:pt>
                <c:pt idx="34">
                  <c:v>34516</c:v>
                </c:pt>
                <c:pt idx="35">
                  <c:v>34547</c:v>
                </c:pt>
                <c:pt idx="36">
                  <c:v>34578</c:v>
                </c:pt>
                <c:pt idx="37">
                  <c:v>34608</c:v>
                </c:pt>
                <c:pt idx="38">
                  <c:v>34639</c:v>
                </c:pt>
                <c:pt idx="39">
                  <c:v>34669</c:v>
                </c:pt>
                <c:pt idx="40">
                  <c:v>34700</c:v>
                </c:pt>
                <c:pt idx="41">
                  <c:v>34731</c:v>
                </c:pt>
                <c:pt idx="42">
                  <c:v>34759</c:v>
                </c:pt>
                <c:pt idx="43">
                  <c:v>34790</c:v>
                </c:pt>
                <c:pt idx="44">
                  <c:v>34820</c:v>
                </c:pt>
                <c:pt idx="45">
                  <c:v>34851</c:v>
                </c:pt>
                <c:pt idx="46">
                  <c:v>34881</c:v>
                </c:pt>
                <c:pt idx="47">
                  <c:v>34912</c:v>
                </c:pt>
                <c:pt idx="48">
                  <c:v>34943</c:v>
                </c:pt>
                <c:pt idx="49">
                  <c:v>34973</c:v>
                </c:pt>
                <c:pt idx="50">
                  <c:v>35004</c:v>
                </c:pt>
                <c:pt idx="51">
                  <c:v>35034</c:v>
                </c:pt>
                <c:pt idx="52">
                  <c:v>35065</c:v>
                </c:pt>
                <c:pt idx="53">
                  <c:v>35096</c:v>
                </c:pt>
                <c:pt idx="54">
                  <c:v>35125</c:v>
                </c:pt>
                <c:pt idx="55">
                  <c:v>35156</c:v>
                </c:pt>
                <c:pt idx="56">
                  <c:v>35186</c:v>
                </c:pt>
                <c:pt idx="57">
                  <c:v>35217</c:v>
                </c:pt>
                <c:pt idx="58">
                  <c:v>35247</c:v>
                </c:pt>
                <c:pt idx="59">
                  <c:v>35278</c:v>
                </c:pt>
                <c:pt idx="60">
                  <c:v>35309</c:v>
                </c:pt>
                <c:pt idx="61">
                  <c:v>35339</c:v>
                </c:pt>
                <c:pt idx="62">
                  <c:v>35370</c:v>
                </c:pt>
                <c:pt idx="63">
                  <c:v>35400</c:v>
                </c:pt>
                <c:pt idx="64">
                  <c:v>35431</c:v>
                </c:pt>
                <c:pt idx="65">
                  <c:v>35462</c:v>
                </c:pt>
                <c:pt idx="66">
                  <c:v>35490</c:v>
                </c:pt>
                <c:pt idx="67">
                  <c:v>35521</c:v>
                </c:pt>
                <c:pt idx="68">
                  <c:v>35551</c:v>
                </c:pt>
                <c:pt idx="69">
                  <c:v>35582</c:v>
                </c:pt>
                <c:pt idx="70">
                  <c:v>35612</c:v>
                </c:pt>
                <c:pt idx="71">
                  <c:v>35643</c:v>
                </c:pt>
                <c:pt idx="72">
                  <c:v>35674</c:v>
                </c:pt>
                <c:pt idx="73">
                  <c:v>35704</c:v>
                </c:pt>
                <c:pt idx="74">
                  <c:v>35735</c:v>
                </c:pt>
                <c:pt idx="75">
                  <c:v>35765</c:v>
                </c:pt>
                <c:pt idx="76">
                  <c:v>35796</c:v>
                </c:pt>
                <c:pt idx="77">
                  <c:v>35827</c:v>
                </c:pt>
                <c:pt idx="78">
                  <c:v>35855</c:v>
                </c:pt>
                <c:pt idx="79">
                  <c:v>35886</c:v>
                </c:pt>
                <c:pt idx="80">
                  <c:v>35916</c:v>
                </c:pt>
                <c:pt idx="81">
                  <c:v>35947</c:v>
                </c:pt>
                <c:pt idx="82">
                  <c:v>35977</c:v>
                </c:pt>
                <c:pt idx="83">
                  <c:v>36008</c:v>
                </c:pt>
                <c:pt idx="84">
                  <c:v>36039</c:v>
                </c:pt>
                <c:pt idx="85">
                  <c:v>36069</c:v>
                </c:pt>
                <c:pt idx="86">
                  <c:v>36100</c:v>
                </c:pt>
                <c:pt idx="87">
                  <c:v>36130</c:v>
                </c:pt>
                <c:pt idx="88">
                  <c:v>36161</c:v>
                </c:pt>
                <c:pt idx="89">
                  <c:v>36192</c:v>
                </c:pt>
                <c:pt idx="90">
                  <c:v>36220</c:v>
                </c:pt>
                <c:pt idx="91">
                  <c:v>36251</c:v>
                </c:pt>
                <c:pt idx="92">
                  <c:v>36281</c:v>
                </c:pt>
                <c:pt idx="93">
                  <c:v>36312</c:v>
                </c:pt>
                <c:pt idx="94">
                  <c:v>36342</c:v>
                </c:pt>
                <c:pt idx="95">
                  <c:v>36373</c:v>
                </c:pt>
                <c:pt idx="96">
                  <c:v>36404</c:v>
                </c:pt>
                <c:pt idx="97">
                  <c:v>36434</c:v>
                </c:pt>
                <c:pt idx="98">
                  <c:v>36465</c:v>
                </c:pt>
                <c:pt idx="99">
                  <c:v>36495</c:v>
                </c:pt>
                <c:pt idx="100">
                  <c:v>36526</c:v>
                </c:pt>
                <c:pt idx="101">
                  <c:v>36557</c:v>
                </c:pt>
                <c:pt idx="102">
                  <c:v>36586</c:v>
                </c:pt>
                <c:pt idx="103">
                  <c:v>36617</c:v>
                </c:pt>
                <c:pt idx="104">
                  <c:v>36647</c:v>
                </c:pt>
                <c:pt idx="105">
                  <c:v>36678</c:v>
                </c:pt>
                <c:pt idx="106">
                  <c:v>36708</c:v>
                </c:pt>
                <c:pt idx="107">
                  <c:v>36739</c:v>
                </c:pt>
                <c:pt idx="108">
                  <c:v>36770</c:v>
                </c:pt>
                <c:pt idx="109">
                  <c:v>36800</c:v>
                </c:pt>
                <c:pt idx="110">
                  <c:v>36831</c:v>
                </c:pt>
                <c:pt idx="111">
                  <c:v>36861</c:v>
                </c:pt>
                <c:pt idx="112">
                  <c:v>36892</c:v>
                </c:pt>
                <c:pt idx="113">
                  <c:v>36923</c:v>
                </c:pt>
                <c:pt idx="114">
                  <c:v>36951</c:v>
                </c:pt>
                <c:pt idx="115">
                  <c:v>36982</c:v>
                </c:pt>
                <c:pt idx="116">
                  <c:v>37012</c:v>
                </c:pt>
                <c:pt idx="117">
                  <c:v>37043</c:v>
                </c:pt>
                <c:pt idx="118">
                  <c:v>37073</c:v>
                </c:pt>
                <c:pt idx="119">
                  <c:v>37104</c:v>
                </c:pt>
                <c:pt idx="120">
                  <c:v>37135</c:v>
                </c:pt>
                <c:pt idx="121">
                  <c:v>37165</c:v>
                </c:pt>
                <c:pt idx="122">
                  <c:v>37196</c:v>
                </c:pt>
                <c:pt idx="123">
                  <c:v>37226</c:v>
                </c:pt>
                <c:pt idx="124">
                  <c:v>37257</c:v>
                </c:pt>
                <c:pt idx="125">
                  <c:v>37288</c:v>
                </c:pt>
                <c:pt idx="126">
                  <c:v>37316</c:v>
                </c:pt>
                <c:pt idx="127">
                  <c:v>37347</c:v>
                </c:pt>
                <c:pt idx="128">
                  <c:v>37377</c:v>
                </c:pt>
                <c:pt idx="129">
                  <c:v>37408</c:v>
                </c:pt>
                <c:pt idx="130">
                  <c:v>37438</c:v>
                </c:pt>
                <c:pt idx="131">
                  <c:v>37469</c:v>
                </c:pt>
                <c:pt idx="132">
                  <c:v>37500</c:v>
                </c:pt>
                <c:pt idx="133">
                  <c:v>37530</c:v>
                </c:pt>
                <c:pt idx="134">
                  <c:v>37561</c:v>
                </c:pt>
                <c:pt idx="135">
                  <c:v>37591</c:v>
                </c:pt>
                <c:pt idx="136">
                  <c:v>37622</c:v>
                </c:pt>
                <c:pt idx="137">
                  <c:v>37653</c:v>
                </c:pt>
                <c:pt idx="138">
                  <c:v>37681</c:v>
                </c:pt>
                <c:pt idx="139">
                  <c:v>37712</c:v>
                </c:pt>
                <c:pt idx="140">
                  <c:v>37742</c:v>
                </c:pt>
                <c:pt idx="141">
                  <c:v>37773</c:v>
                </c:pt>
                <c:pt idx="142">
                  <c:v>37803</c:v>
                </c:pt>
                <c:pt idx="143">
                  <c:v>37834</c:v>
                </c:pt>
                <c:pt idx="144">
                  <c:v>37865</c:v>
                </c:pt>
                <c:pt idx="145">
                  <c:v>37895</c:v>
                </c:pt>
                <c:pt idx="146">
                  <c:v>37926</c:v>
                </c:pt>
                <c:pt idx="147">
                  <c:v>37956</c:v>
                </c:pt>
                <c:pt idx="148">
                  <c:v>37987</c:v>
                </c:pt>
                <c:pt idx="149">
                  <c:v>38018</c:v>
                </c:pt>
                <c:pt idx="150">
                  <c:v>38047</c:v>
                </c:pt>
                <c:pt idx="151">
                  <c:v>38078</c:v>
                </c:pt>
                <c:pt idx="152">
                  <c:v>38108</c:v>
                </c:pt>
                <c:pt idx="153">
                  <c:v>38139</c:v>
                </c:pt>
                <c:pt idx="154">
                  <c:v>38169</c:v>
                </c:pt>
                <c:pt idx="155">
                  <c:v>38200</c:v>
                </c:pt>
                <c:pt idx="156">
                  <c:v>38231</c:v>
                </c:pt>
                <c:pt idx="157">
                  <c:v>38261</c:v>
                </c:pt>
                <c:pt idx="158">
                  <c:v>38292</c:v>
                </c:pt>
                <c:pt idx="159">
                  <c:v>38322</c:v>
                </c:pt>
                <c:pt idx="160">
                  <c:v>38353</c:v>
                </c:pt>
                <c:pt idx="161">
                  <c:v>38384</c:v>
                </c:pt>
                <c:pt idx="162">
                  <c:v>38412</c:v>
                </c:pt>
                <c:pt idx="163">
                  <c:v>38443</c:v>
                </c:pt>
                <c:pt idx="164">
                  <c:v>38473</c:v>
                </c:pt>
                <c:pt idx="165">
                  <c:v>38504</c:v>
                </c:pt>
                <c:pt idx="166">
                  <c:v>38534</c:v>
                </c:pt>
                <c:pt idx="167">
                  <c:v>38565</c:v>
                </c:pt>
                <c:pt idx="168">
                  <c:v>38596</c:v>
                </c:pt>
                <c:pt idx="169">
                  <c:v>38626</c:v>
                </c:pt>
                <c:pt idx="170">
                  <c:v>38657</c:v>
                </c:pt>
                <c:pt idx="171">
                  <c:v>38687</c:v>
                </c:pt>
                <c:pt idx="172">
                  <c:v>38718</c:v>
                </c:pt>
                <c:pt idx="173">
                  <c:v>38749</c:v>
                </c:pt>
                <c:pt idx="174">
                  <c:v>38777</c:v>
                </c:pt>
                <c:pt idx="175">
                  <c:v>38808</c:v>
                </c:pt>
                <c:pt idx="176">
                  <c:v>38838</c:v>
                </c:pt>
                <c:pt idx="177">
                  <c:v>38869</c:v>
                </c:pt>
                <c:pt idx="178">
                  <c:v>38899</c:v>
                </c:pt>
                <c:pt idx="179">
                  <c:v>38930</c:v>
                </c:pt>
                <c:pt idx="180">
                  <c:v>38961</c:v>
                </c:pt>
                <c:pt idx="181">
                  <c:v>38991</c:v>
                </c:pt>
                <c:pt idx="182">
                  <c:v>39022</c:v>
                </c:pt>
                <c:pt idx="183">
                  <c:v>39052</c:v>
                </c:pt>
                <c:pt idx="184">
                  <c:v>39083</c:v>
                </c:pt>
                <c:pt idx="185">
                  <c:v>39114</c:v>
                </c:pt>
                <c:pt idx="186">
                  <c:v>39142</c:v>
                </c:pt>
                <c:pt idx="187">
                  <c:v>39173</c:v>
                </c:pt>
                <c:pt idx="188">
                  <c:v>39203</c:v>
                </c:pt>
                <c:pt idx="189">
                  <c:v>39234</c:v>
                </c:pt>
                <c:pt idx="190">
                  <c:v>39264</c:v>
                </c:pt>
                <c:pt idx="191">
                  <c:v>39295</c:v>
                </c:pt>
                <c:pt idx="192">
                  <c:v>39326</c:v>
                </c:pt>
                <c:pt idx="193">
                  <c:v>39356</c:v>
                </c:pt>
                <c:pt idx="194">
                  <c:v>39387</c:v>
                </c:pt>
                <c:pt idx="195">
                  <c:v>39417</c:v>
                </c:pt>
                <c:pt idx="196">
                  <c:v>39448</c:v>
                </c:pt>
                <c:pt idx="197">
                  <c:v>39479</c:v>
                </c:pt>
                <c:pt idx="198">
                  <c:v>39508</c:v>
                </c:pt>
                <c:pt idx="199">
                  <c:v>39539</c:v>
                </c:pt>
                <c:pt idx="200">
                  <c:v>39569</c:v>
                </c:pt>
                <c:pt idx="201">
                  <c:v>39600</c:v>
                </c:pt>
                <c:pt idx="202">
                  <c:v>39630</c:v>
                </c:pt>
                <c:pt idx="203">
                  <c:v>39661</c:v>
                </c:pt>
                <c:pt idx="204">
                  <c:v>39692</c:v>
                </c:pt>
                <c:pt idx="205">
                  <c:v>39722</c:v>
                </c:pt>
                <c:pt idx="206">
                  <c:v>39753</c:v>
                </c:pt>
                <c:pt idx="207">
                  <c:v>39783</c:v>
                </c:pt>
                <c:pt idx="208">
                  <c:v>39814</c:v>
                </c:pt>
                <c:pt idx="209">
                  <c:v>39845</c:v>
                </c:pt>
                <c:pt idx="210">
                  <c:v>39873</c:v>
                </c:pt>
                <c:pt idx="211">
                  <c:v>39904</c:v>
                </c:pt>
                <c:pt idx="212">
                  <c:v>39934</c:v>
                </c:pt>
                <c:pt idx="213">
                  <c:v>39965</c:v>
                </c:pt>
                <c:pt idx="214">
                  <c:v>39995</c:v>
                </c:pt>
                <c:pt idx="215">
                  <c:v>40026</c:v>
                </c:pt>
                <c:pt idx="216">
                  <c:v>40057</c:v>
                </c:pt>
                <c:pt idx="217">
                  <c:v>40087</c:v>
                </c:pt>
                <c:pt idx="218">
                  <c:v>40118</c:v>
                </c:pt>
                <c:pt idx="219">
                  <c:v>40148</c:v>
                </c:pt>
                <c:pt idx="220">
                  <c:v>40179</c:v>
                </c:pt>
                <c:pt idx="221">
                  <c:v>40210</c:v>
                </c:pt>
                <c:pt idx="222">
                  <c:v>40238</c:v>
                </c:pt>
                <c:pt idx="223">
                  <c:v>40269</c:v>
                </c:pt>
                <c:pt idx="224">
                  <c:v>40299</c:v>
                </c:pt>
                <c:pt idx="225">
                  <c:v>40330</c:v>
                </c:pt>
                <c:pt idx="226">
                  <c:v>40360</c:v>
                </c:pt>
                <c:pt idx="227">
                  <c:v>40391</c:v>
                </c:pt>
                <c:pt idx="228">
                  <c:v>40422</c:v>
                </c:pt>
                <c:pt idx="229">
                  <c:v>40452</c:v>
                </c:pt>
                <c:pt idx="230">
                  <c:v>40483</c:v>
                </c:pt>
                <c:pt idx="231">
                  <c:v>40513</c:v>
                </c:pt>
                <c:pt idx="232">
                  <c:v>40544</c:v>
                </c:pt>
                <c:pt idx="233">
                  <c:v>40575</c:v>
                </c:pt>
                <c:pt idx="234">
                  <c:v>40603</c:v>
                </c:pt>
                <c:pt idx="235">
                  <c:v>40634</c:v>
                </c:pt>
                <c:pt idx="236">
                  <c:v>40664</c:v>
                </c:pt>
                <c:pt idx="237">
                  <c:v>40695</c:v>
                </c:pt>
                <c:pt idx="238">
                  <c:v>40725</c:v>
                </c:pt>
                <c:pt idx="239">
                  <c:v>40756</c:v>
                </c:pt>
                <c:pt idx="240">
                  <c:v>40787</c:v>
                </c:pt>
                <c:pt idx="241">
                  <c:v>40817</c:v>
                </c:pt>
                <c:pt idx="242">
                  <c:v>40848</c:v>
                </c:pt>
                <c:pt idx="243">
                  <c:v>40878</c:v>
                </c:pt>
                <c:pt idx="244">
                  <c:v>40909</c:v>
                </c:pt>
                <c:pt idx="245">
                  <c:v>40940</c:v>
                </c:pt>
                <c:pt idx="246">
                  <c:v>40969</c:v>
                </c:pt>
                <c:pt idx="247">
                  <c:v>41000</c:v>
                </c:pt>
                <c:pt idx="248">
                  <c:v>41030</c:v>
                </c:pt>
                <c:pt idx="249">
                  <c:v>41061</c:v>
                </c:pt>
                <c:pt idx="250">
                  <c:v>41091</c:v>
                </c:pt>
                <c:pt idx="251">
                  <c:v>41122</c:v>
                </c:pt>
                <c:pt idx="252">
                  <c:v>41153</c:v>
                </c:pt>
                <c:pt idx="253">
                  <c:v>41183</c:v>
                </c:pt>
                <c:pt idx="254">
                  <c:v>41214</c:v>
                </c:pt>
                <c:pt idx="255">
                  <c:v>41244</c:v>
                </c:pt>
                <c:pt idx="256">
                  <c:v>41275</c:v>
                </c:pt>
                <c:pt idx="257">
                  <c:v>41306</c:v>
                </c:pt>
                <c:pt idx="258">
                  <c:v>41334</c:v>
                </c:pt>
                <c:pt idx="259">
                  <c:v>41365</c:v>
                </c:pt>
                <c:pt idx="260">
                  <c:v>41395</c:v>
                </c:pt>
                <c:pt idx="261">
                  <c:v>41426</c:v>
                </c:pt>
                <c:pt idx="262">
                  <c:v>41456</c:v>
                </c:pt>
                <c:pt idx="263">
                  <c:v>41487</c:v>
                </c:pt>
                <c:pt idx="264">
                  <c:v>41518</c:v>
                </c:pt>
                <c:pt idx="265">
                  <c:v>41548</c:v>
                </c:pt>
                <c:pt idx="266">
                  <c:v>41579</c:v>
                </c:pt>
                <c:pt idx="267">
                  <c:v>41609</c:v>
                </c:pt>
                <c:pt idx="268">
                  <c:v>41640</c:v>
                </c:pt>
                <c:pt idx="269">
                  <c:v>41671</c:v>
                </c:pt>
                <c:pt idx="270">
                  <c:v>41699</c:v>
                </c:pt>
                <c:pt idx="271">
                  <c:v>41730</c:v>
                </c:pt>
                <c:pt idx="272">
                  <c:v>41760</c:v>
                </c:pt>
                <c:pt idx="273">
                  <c:v>41791</c:v>
                </c:pt>
                <c:pt idx="274">
                  <c:v>41821</c:v>
                </c:pt>
                <c:pt idx="275">
                  <c:v>41852</c:v>
                </c:pt>
                <c:pt idx="276">
                  <c:v>41883</c:v>
                </c:pt>
                <c:pt idx="277">
                  <c:v>41913</c:v>
                </c:pt>
                <c:pt idx="278">
                  <c:v>41944</c:v>
                </c:pt>
                <c:pt idx="279">
                  <c:v>41974</c:v>
                </c:pt>
                <c:pt idx="280">
                  <c:v>42005</c:v>
                </c:pt>
                <c:pt idx="281">
                  <c:v>42036</c:v>
                </c:pt>
                <c:pt idx="282">
                  <c:v>42064</c:v>
                </c:pt>
                <c:pt idx="283">
                  <c:v>42095</c:v>
                </c:pt>
                <c:pt idx="284">
                  <c:v>42125</c:v>
                </c:pt>
                <c:pt idx="285">
                  <c:v>42156</c:v>
                </c:pt>
                <c:pt idx="286">
                  <c:v>42186</c:v>
                </c:pt>
                <c:pt idx="287">
                  <c:v>42217</c:v>
                </c:pt>
                <c:pt idx="288">
                  <c:v>42248</c:v>
                </c:pt>
                <c:pt idx="289">
                  <c:v>42278</c:v>
                </c:pt>
                <c:pt idx="290">
                  <c:v>42309</c:v>
                </c:pt>
                <c:pt idx="291">
                  <c:v>42339</c:v>
                </c:pt>
                <c:pt idx="292">
                  <c:v>42370</c:v>
                </c:pt>
                <c:pt idx="293">
                  <c:v>42401</c:v>
                </c:pt>
                <c:pt idx="294">
                  <c:v>42430</c:v>
                </c:pt>
                <c:pt idx="295">
                  <c:v>42461</c:v>
                </c:pt>
                <c:pt idx="296">
                  <c:v>42491</c:v>
                </c:pt>
                <c:pt idx="297">
                  <c:v>42522</c:v>
                </c:pt>
                <c:pt idx="298">
                  <c:v>42552</c:v>
                </c:pt>
                <c:pt idx="299">
                  <c:v>42583</c:v>
                </c:pt>
                <c:pt idx="300">
                  <c:v>42614</c:v>
                </c:pt>
                <c:pt idx="301">
                  <c:v>42644</c:v>
                </c:pt>
                <c:pt idx="302">
                  <c:v>42675</c:v>
                </c:pt>
                <c:pt idx="303">
                  <c:v>42705</c:v>
                </c:pt>
                <c:pt idx="304">
                  <c:v>42736</c:v>
                </c:pt>
                <c:pt idx="305">
                  <c:v>42767</c:v>
                </c:pt>
                <c:pt idx="306">
                  <c:v>42795</c:v>
                </c:pt>
                <c:pt idx="307">
                  <c:v>42826</c:v>
                </c:pt>
                <c:pt idx="308">
                  <c:v>42856</c:v>
                </c:pt>
                <c:pt idx="309">
                  <c:v>42887</c:v>
                </c:pt>
                <c:pt idx="310">
                  <c:v>42917</c:v>
                </c:pt>
                <c:pt idx="311">
                  <c:v>42948</c:v>
                </c:pt>
                <c:pt idx="312">
                  <c:v>42979</c:v>
                </c:pt>
                <c:pt idx="313">
                  <c:v>43009</c:v>
                </c:pt>
                <c:pt idx="314">
                  <c:v>43040</c:v>
                </c:pt>
                <c:pt idx="315">
                  <c:v>43070</c:v>
                </c:pt>
                <c:pt idx="316">
                  <c:v>43101</c:v>
                </c:pt>
                <c:pt idx="317">
                  <c:v>43132</c:v>
                </c:pt>
                <c:pt idx="318">
                  <c:v>43160</c:v>
                </c:pt>
                <c:pt idx="319">
                  <c:v>43191</c:v>
                </c:pt>
                <c:pt idx="320">
                  <c:v>43221</c:v>
                </c:pt>
                <c:pt idx="321">
                  <c:v>43252</c:v>
                </c:pt>
                <c:pt idx="322">
                  <c:v>43282</c:v>
                </c:pt>
                <c:pt idx="323">
                  <c:v>43313</c:v>
                </c:pt>
                <c:pt idx="324">
                  <c:v>43344</c:v>
                </c:pt>
                <c:pt idx="325">
                  <c:v>43374</c:v>
                </c:pt>
                <c:pt idx="326">
                  <c:v>43405</c:v>
                </c:pt>
                <c:pt idx="327">
                  <c:v>43435</c:v>
                </c:pt>
                <c:pt idx="328">
                  <c:v>43466</c:v>
                </c:pt>
                <c:pt idx="329">
                  <c:v>43497</c:v>
                </c:pt>
                <c:pt idx="330">
                  <c:v>43525</c:v>
                </c:pt>
                <c:pt idx="331">
                  <c:v>43556</c:v>
                </c:pt>
                <c:pt idx="332">
                  <c:v>43586</c:v>
                </c:pt>
                <c:pt idx="333">
                  <c:v>43617</c:v>
                </c:pt>
                <c:pt idx="334">
                  <c:v>43647</c:v>
                </c:pt>
                <c:pt idx="335">
                  <c:v>43678</c:v>
                </c:pt>
                <c:pt idx="336">
                  <c:v>43709</c:v>
                </c:pt>
                <c:pt idx="337">
                  <c:v>43739</c:v>
                </c:pt>
                <c:pt idx="338">
                  <c:v>43770</c:v>
                </c:pt>
                <c:pt idx="339">
                  <c:v>43800</c:v>
                </c:pt>
                <c:pt idx="340">
                  <c:v>43831</c:v>
                </c:pt>
                <c:pt idx="341">
                  <c:v>43862</c:v>
                </c:pt>
                <c:pt idx="342">
                  <c:v>43891</c:v>
                </c:pt>
                <c:pt idx="343">
                  <c:v>43922</c:v>
                </c:pt>
                <c:pt idx="344">
                  <c:v>43952</c:v>
                </c:pt>
                <c:pt idx="345">
                  <c:v>43983</c:v>
                </c:pt>
                <c:pt idx="346">
                  <c:v>44013</c:v>
                </c:pt>
                <c:pt idx="347">
                  <c:v>44044</c:v>
                </c:pt>
                <c:pt idx="348">
                  <c:v>44075</c:v>
                </c:pt>
                <c:pt idx="349">
                  <c:v>44105</c:v>
                </c:pt>
                <c:pt idx="350">
                  <c:v>44136</c:v>
                </c:pt>
                <c:pt idx="351">
                  <c:v>44166</c:v>
                </c:pt>
                <c:pt idx="352">
                  <c:v>44197</c:v>
                </c:pt>
                <c:pt idx="353">
                  <c:v>44228</c:v>
                </c:pt>
                <c:pt idx="354">
                  <c:v>44256</c:v>
                </c:pt>
                <c:pt idx="355">
                  <c:v>44287</c:v>
                </c:pt>
                <c:pt idx="356">
                  <c:v>44317</c:v>
                </c:pt>
                <c:pt idx="357">
                  <c:v>44348</c:v>
                </c:pt>
                <c:pt idx="358">
                  <c:v>44378</c:v>
                </c:pt>
                <c:pt idx="359">
                  <c:v>44409</c:v>
                </c:pt>
                <c:pt idx="360">
                  <c:v>44440</c:v>
                </c:pt>
                <c:pt idx="361">
                  <c:v>44470</c:v>
                </c:pt>
                <c:pt idx="362">
                  <c:v>44501</c:v>
                </c:pt>
                <c:pt idx="363">
                  <c:v>44531</c:v>
                </c:pt>
                <c:pt idx="364">
                  <c:v>44562</c:v>
                </c:pt>
                <c:pt idx="365">
                  <c:v>44593</c:v>
                </c:pt>
                <c:pt idx="366">
                  <c:v>44621</c:v>
                </c:pt>
                <c:pt idx="367">
                  <c:v>44652</c:v>
                </c:pt>
                <c:pt idx="368">
                  <c:v>44682</c:v>
                </c:pt>
                <c:pt idx="369">
                  <c:v>44713</c:v>
                </c:pt>
                <c:pt idx="370">
                  <c:v>44743</c:v>
                </c:pt>
                <c:pt idx="371">
                  <c:v>44774</c:v>
                </c:pt>
                <c:pt idx="372">
                  <c:v>44805</c:v>
                </c:pt>
                <c:pt idx="373">
                  <c:v>44835</c:v>
                </c:pt>
                <c:pt idx="374">
                  <c:v>44866</c:v>
                </c:pt>
                <c:pt idx="375">
                  <c:v>44896</c:v>
                </c:pt>
                <c:pt idx="376">
                  <c:v>44927</c:v>
                </c:pt>
                <c:pt idx="377">
                  <c:v>44958</c:v>
                </c:pt>
                <c:pt idx="378">
                  <c:v>44986</c:v>
                </c:pt>
                <c:pt idx="379">
                  <c:v>45017</c:v>
                </c:pt>
                <c:pt idx="380">
                  <c:v>45047</c:v>
                </c:pt>
                <c:pt idx="381">
                  <c:v>45078</c:v>
                </c:pt>
                <c:pt idx="382">
                  <c:v>45108</c:v>
                </c:pt>
                <c:pt idx="383">
                  <c:v>45139</c:v>
                </c:pt>
                <c:pt idx="384">
                  <c:v>45170</c:v>
                </c:pt>
                <c:pt idx="385">
                  <c:v>45200</c:v>
                </c:pt>
                <c:pt idx="386">
                  <c:v>45231</c:v>
                </c:pt>
                <c:pt idx="387">
                  <c:v>45261</c:v>
                </c:pt>
                <c:pt idx="388">
                  <c:v>45292</c:v>
                </c:pt>
              </c:numCache>
            </c:numRef>
          </c:cat>
          <c:val>
            <c:numRef>
              <c:f>CPI!$G$505:$G$1000</c:f>
              <c:numCache>
                <c:formatCode>0.0</c:formatCode>
                <c:ptCount val="496"/>
                <c:pt idx="0">
                  <c:v>4.5951859956236518</c:v>
                </c:pt>
                <c:pt idx="1">
                  <c:v>4.4331395348837122</c:v>
                </c:pt>
                <c:pt idx="2">
                  <c:v>4.4927536231883947</c:v>
                </c:pt>
                <c:pt idx="3">
                  <c:v>4.4011544011544057</c:v>
                </c:pt>
                <c:pt idx="4">
                  <c:v>4.0143369175627219</c:v>
                </c:pt>
                <c:pt idx="5">
                  <c:v>3.7089871611982961</c:v>
                </c:pt>
                <c:pt idx="6">
                  <c:v>3.843416370106767</c:v>
                </c:pt>
                <c:pt idx="7">
                  <c:v>3.8325053229240735</c:v>
                </c:pt>
                <c:pt idx="8">
                  <c:v>3.8924274593064467</c:v>
                </c:pt>
                <c:pt idx="9">
                  <c:v>3.7376586741889817</c:v>
                </c:pt>
                <c:pt idx="10">
                  <c:v>3.7245256500351154</c:v>
                </c:pt>
                <c:pt idx="11">
                  <c:v>3.4989503149055246</c:v>
                </c:pt>
                <c:pt idx="12">
                  <c:v>3.2775453277545274</c:v>
                </c:pt>
                <c:pt idx="13">
                  <c:v>3.5490605427975108</c:v>
                </c:pt>
                <c:pt idx="14">
                  <c:v>3.4674063800277377</c:v>
                </c:pt>
                <c:pt idx="15">
                  <c:v>3.3863165169315979</c:v>
                </c:pt>
                <c:pt idx="16">
                  <c:v>3.4458993797381154</c:v>
                </c:pt>
                <c:pt idx="17">
                  <c:v>3.5763411279229551</c:v>
                </c:pt>
                <c:pt idx="18">
                  <c:v>3.3584647018505942</c:v>
                </c:pt>
                <c:pt idx="19">
                  <c:v>3.4859876965140035</c:v>
                </c:pt>
                <c:pt idx="20">
                  <c:v>3.4059945504087086</c:v>
                </c:pt>
                <c:pt idx="21">
                  <c:v>3.3990482664853827</c:v>
                </c:pt>
                <c:pt idx="22">
                  <c:v>3.1842818428184483</c:v>
                </c:pt>
                <c:pt idx="23">
                  <c:v>3.3130493576741138</c:v>
                </c:pt>
                <c:pt idx="24">
                  <c:v>3.2410533423362642</c:v>
                </c:pt>
                <c:pt idx="25">
                  <c:v>3.0913978494623517</c:v>
                </c:pt>
                <c:pt idx="26">
                  <c:v>3.1501340482573914</c:v>
                </c:pt>
                <c:pt idx="27">
                  <c:v>3.1417112299465311</c:v>
                </c:pt>
                <c:pt idx="28">
                  <c:v>2.9313790806129392</c:v>
                </c:pt>
                <c:pt idx="29">
                  <c:v>2.788844621513964</c:v>
                </c:pt>
                <c:pt idx="30">
                  <c:v>2.9840848806365949</c:v>
                </c:pt>
                <c:pt idx="31">
                  <c:v>2.7080581241743618</c:v>
                </c:pt>
                <c:pt idx="32">
                  <c:v>2.7009222661396493</c:v>
                </c:pt>
                <c:pt idx="33">
                  <c:v>2.8270874424720649</c:v>
                </c:pt>
                <c:pt idx="34">
                  <c:v>2.8890347997373444</c:v>
                </c:pt>
                <c:pt idx="35">
                  <c:v>2.8141361256544428</c:v>
                </c:pt>
                <c:pt idx="36">
                  <c:v>3.0085022890778301</c:v>
                </c:pt>
                <c:pt idx="37">
                  <c:v>2.8683181225554133</c:v>
                </c:pt>
                <c:pt idx="38">
                  <c:v>2.7940220922676895</c:v>
                </c:pt>
                <c:pt idx="39">
                  <c:v>2.5923525599481634</c:v>
                </c:pt>
                <c:pt idx="40">
                  <c:v>2.9126213592232997</c:v>
                </c:pt>
                <c:pt idx="41">
                  <c:v>2.9715762273901714</c:v>
                </c:pt>
                <c:pt idx="42">
                  <c:v>2.962009014810052</c:v>
                </c:pt>
                <c:pt idx="43">
                  <c:v>3.1511254019292556</c:v>
                </c:pt>
                <c:pt idx="44">
                  <c:v>3.0788967286722091</c:v>
                </c:pt>
                <c:pt idx="45">
                  <c:v>3.0051150895140655</c:v>
                </c:pt>
                <c:pt idx="46">
                  <c:v>2.9993618379068332</c:v>
                </c:pt>
                <c:pt idx="47">
                  <c:v>2.991725015913449</c:v>
                </c:pt>
                <c:pt idx="48">
                  <c:v>2.984126984126978</c:v>
                </c:pt>
                <c:pt idx="49">
                  <c:v>3.1051964512040398</c:v>
                </c:pt>
                <c:pt idx="50">
                  <c:v>3.0341340075853429</c:v>
                </c:pt>
                <c:pt idx="51">
                  <c:v>3.0322173089071258</c:v>
                </c:pt>
                <c:pt idx="52">
                  <c:v>2.9559748427672838</c:v>
                </c:pt>
                <c:pt idx="53">
                  <c:v>2.8858218318695172</c:v>
                </c:pt>
                <c:pt idx="54">
                  <c:v>2.814258911819878</c:v>
                </c:pt>
                <c:pt idx="55">
                  <c:v>2.6184538653366562</c:v>
                </c:pt>
                <c:pt idx="56">
                  <c:v>2.6757934038581288</c:v>
                </c:pt>
                <c:pt idx="57">
                  <c:v>2.669149596523912</c:v>
                </c:pt>
                <c:pt idx="58">
                  <c:v>2.6641883519206822</c:v>
                </c:pt>
                <c:pt idx="59">
                  <c:v>2.5957972805933149</c:v>
                </c:pt>
                <c:pt idx="60">
                  <c:v>2.6510480887792953</c:v>
                </c:pt>
                <c:pt idx="61">
                  <c:v>2.5199754148740094</c:v>
                </c:pt>
                <c:pt idx="62">
                  <c:v>2.5766871165644023</c:v>
                </c:pt>
                <c:pt idx="63">
                  <c:v>2.6364193746168052</c:v>
                </c:pt>
                <c:pt idx="64">
                  <c:v>2.5045815516188341</c:v>
                </c:pt>
                <c:pt idx="65">
                  <c:v>2.4999999999999911</c:v>
                </c:pt>
                <c:pt idx="66">
                  <c:v>2.4330900243308973</c:v>
                </c:pt>
                <c:pt idx="67">
                  <c:v>2.6123936816524918</c:v>
                </c:pt>
                <c:pt idx="68">
                  <c:v>2.5454545454545396</c:v>
                </c:pt>
                <c:pt idx="69">
                  <c:v>2.4183796856106499</c:v>
                </c:pt>
                <c:pt idx="70">
                  <c:v>2.4140012070005934</c:v>
                </c:pt>
                <c:pt idx="71">
                  <c:v>2.2891566265060392</c:v>
                </c:pt>
                <c:pt idx="72">
                  <c:v>2.2222222222222143</c:v>
                </c:pt>
                <c:pt idx="73">
                  <c:v>2.278177458033559</c:v>
                </c:pt>
                <c:pt idx="74">
                  <c:v>2.1531100478469067</c:v>
                </c:pt>
                <c:pt idx="75">
                  <c:v>2.270011947431283</c:v>
                </c:pt>
                <c:pt idx="76">
                  <c:v>2.2646007151370551</c:v>
                </c:pt>
                <c:pt idx="77">
                  <c:v>2.2605591909577782</c:v>
                </c:pt>
                <c:pt idx="78">
                  <c:v>2.25653206650831</c:v>
                </c:pt>
                <c:pt idx="79">
                  <c:v>2.1314387211367691</c:v>
                </c:pt>
                <c:pt idx="80">
                  <c:v>2.1867612293144267</c:v>
                </c:pt>
                <c:pt idx="81">
                  <c:v>2.2432113341204207</c:v>
                </c:pt>
                <c:pt idx="82">
                  <c:v>2.2392457277548683</c:v>
                </c:pt>
                <c:pt idx="83">
                  <c:v>2.4734982332155431</c:v>
                </c:pt>
                <c:pt idx="84">
                  <c:v>2.3501762632197387</c:v>
                </c:pt>
                <c:pt idx="85">
                  <c:v>2.2274325908558046</c:v>
                </c:pt>
                <c:pt idx="86">
                  <c:v>2.3419203747072626</c:v>
                </c:pt>
                <c:pt idx="87">
                  <c:v>2.4532710280373848</c:v>
                </c:pt>
                <c:pt idx="88">
                  <c:v>2.3310023310023409</c:v>
                </c:pt>
                <c:pt idx="89">
                  <c:v>2.1524141942990127</c:v>
                </c:pt>
                <c:pt idx="90">
                  <c:v>2.0325203252032464</c:v>
                </c:pt>
                <c:pt idx="91">
                  <c:v>2.2028985507246412</c:v>
                </c:pt>
                <c:pt idx="92">
                  <c:v>2.0821283979178595</c:v>
                </c:pt>
                <c:pt idx="93">
                  <c:v>1.9630484988452768</c:v>
                </c:pt>
                <c:pt idx="94">
                  <c:v>2.0749279538904819</c:v>
                </c:pt>
                <c:pt idx="95">
                  <c:v>1.8965517241379404</c:v>
                </c:pt>
                <c:pt idx="96">
                  <c:v>2.0665901262916231</c:v>
                </c:pt>
                <c:pt idx="97">
                  <c:v>2.1215596330275144</c:v>
                </c:pt>
                <c:pt idx="98">
                  <c:v>2.0594965675057253</c:v>
                </c:pt>
                <c:pt idx="99">
                  <c:v>1.8814139110604255</c:v>
                </c:pt>
                <c:pt idx="100">
                  <c:v>2.1070615034168627</c:v>
                </c:pt>
                <c:pt idx="101">
                  <c:v>2.1640091116173155</c:v>
                </c:pt>
                <c:pt idx="102">
                  <c:v>2.4473534433693933</c:v>
                </c:pt>
                <c:pt idx="103">
                  <c:v>2.2688598979013097</c:v>
                </c:pt>
                <c:pt idx="104">
                  <c:v>2.3796033994334165</c:v>
                </c:pt>
                <c:pt idx="105">
                  <c:v>2.5481313703284325</c:v>
                </c:pt>
                <c:pt idx="106">
                  <c:v>2.4844720496894457</c:v>
                </c:pt>
                <c:pt idx="107">
                  <c:v>2.5944726452340694</c:v>
                </c:pt>
                <c:pt idx="108">
                  <c:v>2.5309336332958399</c:v>
                </c:pt>
                <c:pt idx="109">
                  <c:v>2.5266704098820814</c:v>
                </c:pt>
                <c:pt idx="110">
                  <c:v>2.6345291479820565</c:v>
                </c:pt>
                <c:pt idx="111">
                  <c:v>2.5741466144376224</c:v>
                </c:pt>
                <c:pt idx="112">
                  <c:v>2.5655326268823275</c:v>
                </c:pt>
                <c:pt idx="113">
                  <c:v>2.7870680044593144</c:v>
                </c:pt>
                <c:pt idx="114">
                  <c:v>2.6111111111110974</c:v>
                </c:pt>
                <c:pt idx="115">
                  <c:v>2.6622296173044901</c:v>
                </c:pt>
                <c:pt idx="116">
                  <c:v>2.5456557830658699</c:v>
                </c:pt>
                <c:pt idx="117">
                  <c:v>2.7056874654886931</c:v>
                </c:pt>
                <c:pt idx="118">
                  <c:v>2.6997245179063434</c:v>
                </c:pt>
                <c:pt idx="119">
                  <c:v>2.6388125343595359</c:v>
                </c:pt>
                <c:pt idx="120">
                  <c:v>2.6330224904004274</c:v>
                </c:pt>
                <c:pt idx="121">
                  <c:v>2.6286966046002336</c:v>
                </c:pt>
                <c:pt idx="122">
                  <c:v>2.7307482250136461</c:v>
                </c:pt>
                <c:pt idx="123">
                  <c:v>2.7823240589198051</c:v>
                </c:pt>
                <c:pt idx="124">
                  <c:v>2.6101141924959048</c:v>
                </c:pt>
                <c:pt idx="125">
                  <c:v>2.5488069414316694</c:v>
                </c:pt>
                <c:pt idx="126">
                  <c:v>2.4363833243096877</c:v>
                </c:pt>
                <c:pt idx="127">
                  <c:v>2.485143165856285</c:v>
                </c:pt>
                <c:pt idx="128">
                  <c:v>2.5364274150026844</c:v>
                </c:pt>
                <c:pt idx="129">
                  <c:v>2.2580645161290214</c:v>
                </c:pt>
                <c:pt idx="130">
                  <c:v>2.1995708154506355</c:v>
                </c:pt>
                <c:pt idx="131">
                  <c:v>2.3567220139260936</c:v>
                </c:pt>
                <c:pt idx="132">
                  <c:v>2.2447888829502993</c:v>
                </c:pt>
                <c:pt idx="133">
                  <c:v>2.1878335112059721</c:v>
                </c:pt>
                <c:pt idx="134">
                  <c:v>2.0202020202020332</c:v>
                </c:pt>
                <c:pt idx="135">
                  <c:v>1.9639065817409707</c:v>
                </c:pt>
                <c:pt idx="136">
                  <c:v>1.9607843137255054</c:v>
                </c:pt>
                <c:pt idx="137">
                  <c:v>1.7979904812268632</c:v>
                </c:pt>
                <c:pt idx="138">
                  <c:v>1.744186046511631</c:v>
                </c:pt>
                <c:pt idx="139">
                  <c:v>1.4760147601476037</c:v>
                </c:pt>
                <c:pt idx="140">
                  <c:v>1.5263157894736867</c:v>
                </c:pt>
                <c:pt idx="141">
                  <c:v>1.4721345951629994</c:v>
                </c:pt>
                <c:pt idx="142">
                  <c:v>1.5223097112860851</c:v>
                </c:pt>
                <c:pt idx="143">
                  <c:v>1.3082155939298845</c:v>
                </c:pt>
                <c:pt idx="144">
                  <c:v>1.2545739675901668</c:v>
                </c:pt>
                <c:pt idx="145">
                  <c:v>1.3054830287206221</c:v>
                </c:pt>
                <c:pt idx="146">
                  <c:v>1.0943199583116181</c:v>
                </c:pt>
                <c:pt idx="147">
                  <c:v>1.0931806350858997</c:v>
                </c:pt>
                <c:pt idx="148">
                  <c:v>1.1434511434511352</c:v>
                </c:pt>
                <c:pt idx="149">
                  <c:v>1.2467532467532516</c:v>
                </c:pt>
                <c:pt idx="150">
                  <c:v>1.558441558441559</c:v>
                </c:pt>
                <c:pt idx="151">
                  <c:v>1.7662337662337713</c:v>
                </c:pt>
                <c:pt idx="152">
                  <c:v>1.7107309486780631</c:v>
                </c:pt>
                <c:pt idx="153">
                  <c:v>1.865284974093262</c:v>
                </c:pt>
                <c:pt idx="154">
                  <c:v>1.7580144777662898</c:v>
                </c:pt>
                <c:pt idx="155">
                  <c:v>1.7045454545454586</c:v>
                </c:pt>
                <c:pt idx="156">
                  <c:v>1.961796592669085</c:v>
                </c:pt>
                <c:pt idx="157">
                  <c:v>2.0103092783505083</c:v>
                </c:pt>
                <c:pt idx="158">
                  <c:v>2.2164948453608391</c:v>
                </c:pt>
                <c:pt idx="159">
                  <c:v>2.2657054582904346</c:v>
                </c:pt>
                <c:pt idx="160">
                  <c:v>2.2610483042137641</c:v>
                </c:pt>
                <c:pt idx="161">
                  <c:v>2.308876346844535</c:v>
                </c:pt>
                <c:pt idx="162">
                  <c:v>2.3529411764705799</c:v>
                </c:pt>
                <c:pt idx="163">
                  <c:v>2.1949974476773715</c:v>
                </c:pt>
                <c:pt idx="164">
                  <c:v>2.1916411824668858</c:v>
                </c:pt>
                <c:pt idx="165">
                  <c:v>2.0345879959308144</c:v>
                </c:pt>
                <c:pt idx="166">
                  <c:v>2.0833333333333259</c:v>
                </c:pt>
                <c:pt idx="167">
                  <c:v>2.1330624682579957</c:v>
                </c:pt>
                <c:pt idx="168">
                  <c:v>1.9240506329113893</c:v>
                </c:pt>
                <c:pt idx="169">
                  <c:v>2.0717534108135371</c:v>
                </c:pt>
                <c:pt idx="170">
                  <c:v>2.1180030257186067</c:v>
                </c:pt>
                <c:pt idx="171">
                  <c:v>2.1148036253776592</c:v>
                </c:pt>
                <c:pt idx="172">
                  <c:v>2.1105527638190846</c:v>
                </c:pt>
                <c:pt idx="173">
                  <c:v>2.106318956870612</c:v>
                </c:pt>
                <c:pt idx="174">
                  <c:v>2.0989505247376306</c:v>
                </c:pt>
                <c:pt idx="175">
                  <c:v>2.2977022977023198</c:v>
                </c:pt>
                <c:pt idx="176">
                  <c:v>2.4438902743142199</c:v>
                </c:pt>
                <c:pt idx="177">
                  <c:v>2.6420737786640114</c:v>
                </c:pt>
                <c:pt idx="178">
                  <c:v>2.6879044300647026</c:v>
                </c:pt>
                <c:pt idx="179">
                  <c:v>2.8344107409249197</c:v>
                </c:pt>
                <c:pt idx="180">
                  <c:v>2.9309488325881761</c:v>
                </c:pt>
                <c:pt idx="181">
                  <c:v>2.7722772277227747</c:v>
                </c:pt>
                <c:pt idx="182">
                  <c:v>2.6172839506172885</c:v>
                </c:pt>
                <c:pt idx="183">
                  <c:v>2.6134122287968298</c:v>
                </c:pt>
                <c:pt idx="184">
                  <c:v>2.6574803149606252</c:v>
                </c:pt>
                <c:pt idx="185">
                  <c:v>2.7185658153241699</c:v>
                </c:pt>
                <c:pt idx="186">
                  <c:v>2.5051395007342103</c:v>
                </c:pt>
                <c:pt idx="187">
                  <c:v>2.4155273437499902</c:v>
                </c:pt>
                <c:pt idx="188">
                  <c:v>2.2677702044790582</c:v>
                </c:pt>
                <c:pt idx="189">
                  <c:v>2.181641573579407</c:v>
                </c:pt>
                <c:pt idx="190">
                  <c:v>2.1682016480853106</c:v>
                </c:pt>
                <c:pt idx="191">
                  <c:v>2.0884912959380886</c:v>
                </c:pt>
                <c:pt idx="192">
                  <c:v>2.101351351351366</c:v>
                </c:pt>
                <c:pt idx="193">
                  <c:v>2.1565510597302495</c:v>
                </c:pt>
                <c:pt idx="194">
                  <c:v>2.3387872954764077</c:v>
                </c:pt>
                <c:pt idx="195">
                  <c:v>2.4353676117251366</c:v>
                </c:pt>
                <c:pt idx="196">
                  <c:v>2.4789069990412305</c:v>
                </c:pt>
                <c:pt idx="197">
                  <c:v>2.2970808329547898</c:v>
                </c:pt>
                <c:pt idx="198">
                  <c:v>2.3885243866334172</c:v>
                </c:pt>
                <c:pt idx="199">
                  <c:v>2.294669292051843</c:v>
                </c:pt>
                <c:pt idx="200">
                  <c:v>2.3222157689781087</c:v>
                </c:pt>
                <c:pt idx="201">
                  <c:v>2.3917259211376996</c:v>
                </c:pt>
                <c:pt idx="202">
                  <c:v>2.4633136122748311</c:v>
                </c:pt>
                <c:pt idx="203">
                  <c:v>2.4981171756213394</c:v>
                </c:pt>
                <c:pt idx="204">
                  <c:v>2.4386208722122937</c:v>
                </c:pt>
                <c:pt idx="205">
                  <c:v>2.2213629955157854</c:v>
                </c:pt>
                <c:pt idx="206">
                  <c:v>2.0158939151697641</c:v>
                </c:pt>
                <c:pt idx="207">
                  <c:v>1.7624596562335837</c:v>
                </c:pt>
                <c:pt idx="208">
                  <c:v>1.6723503187990874</c:v>
                </c:pt>
                <c:pt idx="209">
                  <c:v>1.800980653363804</c:v>
                </c:pt>
                <c:pt idx="210">
                  <c:v>1.7876130957932945</c:v>
                </c:pt>
                <c:pt idx="211">
                  <c:v>1.9323266219239299</c:v>
                </c:pt>
                <c:pt idx="212">
                  <c:v>1.8461309413034588</c:v>
                </c:pt>
                <c:pt idx="213">
                  <c:v>1.7119726678550107</c:v>
                </c:pt>
                <c:pt idx="214">
                  <c:v>1.5270992984974363</c:v>
                </c:pt>
                <c:pt idx="215">
                  <c:v>1.4339650543224725</c:v>
                </c:pt>
                <c:pt idx="216">
                  <c:v>1.4798373886199645</c:v>
                </c:pt>
                <c:pt idx="217">
                  <c:v>1.7127331771131127</c:v>
                </c:pt>
                <c:pt idx="218">
                  <c:v>1.7142435710104209</c:v>
                </c:pt>
                <c:pt idx="219">
                  <c:v>1.8236717759594345</c:v>
                </c:pt>
                <c:pt idx="220">
                  <c:v>1.5123351706495702</c:v>
                </c:pt>
                <c:pt idx="221">
                  <c:v>1.3494526888039982</c:v>
                </c:pt>
                <c:pt idx="222">
                  <c:v>1.1592051426555505</c:v>
                </c:pt>
                <c:pt idx="223">
                  <c:v>0.96750889321739475</c:v>
                </c:pt>
                <c:pt idx="224">
                  <c:v>0.94013814274749308</c:v>
                </c:pt>
                <c:pt idx="225">
                  <c:v>0.95019898499397737</c:v>
                </c:pt>
                <c:pt idx="226">
                  <c:v>0.95775393021166888</c:v>
                </c:pt>
                <c:pt idx="227">
                  <c:v>0.91710099500672548</c:v>
                </c:pt>
                <c:pt idx="228">
                  <c:v>0.81438704983631816</c:v>
                </c:pt>
                <c:pt idx="229">
                  <c:v>0.60271835501879423</c:v>
                </c:pt>
                <c:pt idx="230">
                  <c:v>0.67205641104655101</c:v>
                </c:pt>
                <c:pt idx="231">
                  <c:v>0.66189486646655027</c:v>
                </c:pt>
                <c:pt idx="232">
                  <c:v>0.98353374155271123</c:v>
                </c:pt>
                <c:pt idx="233">
                  <c:v>1.1244455921461061</c:v>
                </c:pt>
                <c:pt idx="234">
                  <c:v>1.2097851736773357</c:v>
                </c:pt>
                <c:pt idx="235">
                  <c:v>1.3155392125784537</c:v>
                </c:pt>
                <c:pt idx="236">
                  <c:v>1.4540961794335727</c:v>
                </c:pt>
                <c:pt idx="237">
                  <c:v>1.5836776766096738</c:v>
                </c:pt>
                <c:pt idx="238">
                  <c:v>1.741483445742964</c:v>
                </c:pt>
                <c:pt idx="239">
                  <c:v>1.9651571719433658</c:v>
                </c:pt>
                <c:pt idx="240">
                  <c:v>1.9877227562006272</c:v>
                </c:pt>
                <c:pt idx="241">
                  <c:v>2.1079204796465634</c:v>
                </c:pt>
                <c:pt idx="242">
                  <c:v>2.138204538395394</c:v>
                </c:pt>
                <c:pt idx="243">
                  <c:v>2.2766626338585061</c:v>
                </c:pt>
                <c:pt idx="244">
                  <c:v>2.2773481506083826</c:v>
                </c:pt>
                <c:pt idx="245">
                  <c:v>2.1598204405657295</c:v>
                </c:pt>
                <c:pt idx="246">
                  <c:v>2.2483374654291177</c:v>
                </c:pt>
                <c:pt idx="247">
                  <c:v>2.3144278518015149</c:v>
                </c:pt>
                <c:pt idx="248">
                  <c:v>2.2522582803613078</c:v>
                </c:pt>
                <c:pt idx="249">
                  <c:v>2.192285611289857</c:v>
                </c:pt>
                <c:pt idx="250">
                  <c:v>2.109955687378462</c:v>
                </c:pt>
                <c:pt idx="251">
                  <c:v>1.9352524993137443</c:v>
                </c:pt>
                <c:pt idx="252">
                  <c:v>2.0082434834909124</c:v>
                </c:pt>
                <c:pt idx="253">
                  <c:v>1.9946491483669337</c:v>
                </c:pt>
                <c:pt idx="254">
                  <c:v>1.9528512686261434</c:v>
                </c:pt>
                <c:pt idx="255">
                  <c:v>1.8996943778720743</c:v>
                </c:pt>
                <c:pt idx="256">
                  <c:v>1.9098022178631435</c:v>
                </c:pt>
                <c:pt idx="257">
                  <c:v>1.9887385214485631</c:v>
                </c:pt>
                <c:pt idx="258">
                  <c:v>1.8890221377988237</c:v>
                </c:pt>
                <c:pt idx="259">
                  <c:v>1.715558856294086</c:v>
                </c:pt>
                <c:pt idx="260">
                  <c:v>1.6455519491850756</c:v>
                </c:pt>
                <c:pt idx="261">
                  <c:v>1.6230952474272975</c:v>
                </c:pt>
                <c:pt idx="262">
                  <c:v>1.7002217680567089</c:v>
                </c:pt>
                <c:pt idx="263">
                  <c:v>1.7821076909044331</c:v>
                </c:pt>
                <c:pt idx="264">
                  <c:v>1.7519368418314363</c:v>
                </c:pt>
                <c:pt idx="265">
                  <c:v>1.6868377311448191</c:v>
                </c:pt>
                <c:pt idx="266">
                  <c:v>1.7416677473738762</c:v>
                </c:pt>
                <c:pt idx="267">
                  <c:v>1.7408566188369834</c:v>
                </c:pt>
                <c:pt idx="268">
                  <c:v>1.6070344358370292</c:v>
                </c:pt>
                <c:pt idx="269">
                  <c:v>1.5548073904948723</c:v>
                </c:pt>
                <c:pt idx="270">
                  <c:v>1.6456609706435588</c:v>
                </c:pt>
                <c:pt idx="271">
                  <c:v>1.8210555250137483</c:v>
                </c:pt>
                <c:pt idx="272">
                  <c:v>1.9455269618362525</c:v>
                </c:pt>
                <c:pt idx="273">
                  <c:v>1.9228626526676562</c:v>
                </c:pt>
                <c:pt idx="274">
                  <c:v>1.8449632290063356</c:v>
                </c:pt>
                <c:pt idx="275">
                  <c:v>1.7363956028949801</c:v>
                </c:pt>
                <c:pt idx="276">
                  <c:v>1.7409458883681284</c:v>
                </c:pt>
                <c:pt idx="277">
                  <c:v>1.817632310436279</c:v>
                </c:pt>
                <c:pt idx="278">
                  <c:v>1.7415947552462452</c:v>
                </c:pt>
                <c:pt idx="279">
                  <c:v>1.6224195046636636</c:v>
                </c:pt>
                <c:pt idx="280">
                  <c:v>1.6316255652417011</c:v>
                </c:pt>
                <c:pt idx="281">
                  <c:v>1.6880834938713285</c:v>
                </c:pt>
                <c:pt idx="282">
                  <c:v>1.7453777073428434</c:v>
                </c:pt>
                <c:pt idx="283">
                  <c:v>1.802827832894649</c:v>
                </c:pt>
                <c:pt idx="284">
                  <c:v>1.7509440952473199</c:v>
                </c:pt>
                <c:pt idx="285">
                  <c:v>1.7772676244655061</c:v>
                </c:pt>
                <c:pt idx="286">
                  <c:v>1.8346312894897077</c:v>
                </c:pt>
                <c:pt idx="287">
                  <c:v>1.8506323273421277</c:v>
                </c:pt>
                <c:pt idx="288">
                  <c:v>1.8970961446650891</c:v>
                </c:pt>
                <c:pt idx="289">
                  <c:v>1.9135335359607986</c:v>
                </c:pt>
                <c:pt idx="290">
                  <c:v>1.9974275238246353</c:v>
                </c:pt>
                <c:pt idx="291">
                  <c:v>2.0715072792840905</c:v>
                </c:pt>
                <c:pt idx="292">
                  <c:v>2.1450225385824639</c:v>
                </c:pt>
                <c:pt idx="293">
                  <c:v>2.2225738220941649</c:v>
                </c:pt>
                <c:pt idx="294">
                  <c:v>2.142426948557663</c:v>
                </c:pt>
                <c:pt idx="295">
                  <c:v>2.1566547612141829</c:v>
                </c:pt>
                <c:pt idx="296">
                  <c:v>2.2545595974976074</c:v>
                </c:pt>
                <c:pt idx="297">
                  <c:v>2.2622116465067066</c:v>
                </c:pt>
                <c:pt idx="298">
                  <c:v>2.1701399624842965</c:v>
                </c:pt>
                <c:pt idx="299">
                  <c:v>2.3087345614186683</c:v>
                </c:pt>
                <c:pt idx="300">
                  <c:v>2.2711206825691832</c:v>
                </c:pt>
                <c:pt idx="301">
                  <c:v>2.2045551507991146</c:v>
                </c:pt>
                <c:pt idx="302">
                  <c:v>2.1454219398053587</c:v>
                </c:pt>
                <c:pt idx="303">
                  <c:v>2.1971236613002709</c:v>
                </c:pt>
                <c:pt idx="304">
                  <c:v>2.2502092221020176</c:v>
                </c:pt>
                <c:pt idx="305">
                  <c:v>2.2353468290497336</c:v>
                </c:pt>
                <c:pt idx="306">
                  <c:v>2.0458454819387351</c:v>
                </c:pt>
                <c:pt idx="307">
                  <c:v>1.8965650108902388</c:v>
                </c:pt>
                <c:pt idx="308">
                  <c:v>1.7370931912259246</c:v>
                </c:pt>
                <c:pt idx="309">
                  <c:v>1.6991193342490218</c:v>
                </c:pt>
                <c:pt idx="310">
                  <c:v>1.6769627444729984</c:v>
                </c:pt>
                <c:pt idx="311">
                  <c:v>1.6552412618799472</c:v>
                </c:pt>
                <c:pt idx="312">
                  <c:v>1.5953898457655935</c:v>
                </c:pt>
                <c:pt idx="313">
                  <c:v>1.7596390813271245</c:v>
                </c:pt>
                <c:pt idx="314">
                  <c:v>1.7376072726981162</c:v>
                </c:pt>
                <c:pt idx="315">
                  <c:v>1.770166453265043</c:v>
                </c:pt>
                <c:pt idx="316">
                  <c:v>1.8912671130328462</c:v>
                </c:pt>
                <c:pt idx="317">
                  <c:v>1.8777042048143899</c:v>
                </c:pt>
                <c:pt idx="318">
                  <c:v>2.1227843662331214</c:v>
                </c:pt>
                <c:pt idx="319">
                  <c:v>2.1506446361258869</c:v>
                </c:pt>
                <c:pt idx="320">
                  <c:v>2.272998448872432</c:v>
                </c:pt>
                <c:pt idx="321">
                  <c:v>2.2455173071270318</c:v>
                </c:pt>
                <c:pt idx="322">
                  <c:v>2.2675952933706389</c:v>
                </c:pt>
                <c:pt idx="323">
                  <c:v>2.1208941334864617</c:v>
                </c:pt>
                <c:pt idx="324">
                  <c:v>2.1976804898501623</c:v>
                </c:pt>
                <c:pt idx="325">
                  <c:v>2.1264091256912421</c:v>
                </c:pt>
                <c:pt idx="326">
                  <c:v>2.2153843729315836</c:v>
                </c:pt>
                <c:pt idx="327">
                  <c:v>2.2485295505299874</c:v>
                </c:pt>
                <c:pt idx="328">
                  <c:v>2.1794329242488475</c:v>
                </c:pt>
                <c:pt idx="329">
                  <c:v>2.1410889637129227</c:v>
                </c:pt>
                <c:pt idx="330">
                  <c:v>2.0665623500122798</c:v>
                </c:pt>
                <c:pt idx="331">
                  <c:v>2.0913377235709074</c:v>
                </c:pt>
                <c:pt idx="332">
                  <c:v>1.9724280075443801</c:v>
                </c:pt>
                <c:pt idx="333">
                  <c:v>2.0746001344216447</c:v>
                </c:pt>
                <c:pt idx="334">
                  <c:v>2.1657049503490455</c:v>
                </c:pt>
                <c:pt idx="335">
                  <c:v>2.3211356735985289</c:v>
                </c:pt>
                <c:pt idx="336">
                  <c:v>2.3300099083477743</c:v>
                </c:pt>
                <c:pt idx="337">
                  <c:v>2.3378148209658223</c:v>
                </c:pt>
                <c:pt idx="338">
                  <c:v>2.3546960942649298</c:v>
                </c:pt>
                <c:pt idx="339">
                  <c:v>2.2905988164406255</c:v>
                </c:pt>
                <c:pt idx="340">
                  <c:v>2.2748364434013402</c:v>
                </c:pt>
                <c:pt idx="341">
                  <c:v>2.3799131653304606</c:v>
                </c:pt>
                <c:pt idx="342">
                  <c:v>2.1030940447380519</c:v>
                </c:pt>
                <c:pt idx="343">
                  <c:v>1.4500166032435313</c:v>
                </c:pt>
                <c:pt idx="344">
                  <c:v>1.2371432820907913</c:v>
                </c:pt>
                <c:pt idx="345">
                  <c:v>1.1798781300073502</c:v>
                </c:pt>
                <c:pt idx="346">
                  <c:v>1.5546186569431963</c:v>
                </c:pt>
                <c:pt idx="347">
                  <c:v>1.7102665256918836</c:v>
                </c:pt>
                <c:pt idx="348">
                  <c:v>1.7065827495952979</c:v>
                </c:pt>
                <c:pt idx="349">
                  <c:v>1.6265992376495175</c:v>
                </c:pt>
                <c:pt idx="350">
                  <c:v>1.6641059243526435</c:v>
                </c:pt>
                <c:pt idx="351">
                  <c:v>1.6239380497707012</c:v>
                </c:pt>
                <c:pt idx="352">
                  <c:v>1.3963359305281697</c:v>
                </c:pt>
                <c:pt idx="353">
                  <c:v>1.275607512284882</c:v>
                </c:pt>
                <c:pt idx="354">
                  <c:v>1.6448994263633443</c:v>
                </c:pt>
                <c:pt idx="355">
                  <c:v>2.9605411669099801</c:v>
                </c:pt>
                <c:pt idx="356">
                  <c:v>3.7794628966213439</c:v>
                </c:pt>
                <c:pt idx="357">
                  <c:v>4.4184638070410953</c:v>
                </c:pt>
                <c:pt idx="358">
                  <c:v>4.203491003205273</c:v>
                </c:pt>
                <c:pt idx="359">
                  <c:v>3.9505942844368258</c:v>
                </c:pt>
                <c:pt idx="360">
                  <c:v>4.0200818148010464</c:v>
                </c:pt>
                <c:pt idx="361">
                  <c:v>4.5837046939988246</c:v>
                </c:pt>
                <c:pt idx="362">
                  <c:v>4.973200428200486</c:v>
                </c:pt>
                <c:pt idx="363">
                  <c:v>5.5045498261448556</c:v>
                </c:pt>
                <c:pt idx="364">
                  <c:v>6.0605276197942315</c:v>
                </c:pt>
                <c:pt idx="365">
                  <c:v>6.4524228895953994</c:v>
                </c:pt>
                <c:pt idx="366">
                  <c:v>6.4760683855139334</c:v>
                </c:pt>
                <c:pt idx="367">
                  <c:v>6.1571629547073847</c:v>
                </c:pt>
                <c:pt idx="368">
                  <c:v>6.0175539213195073</c:v>
                </c:pt>
                <c:pt idx="369">
                  <c:v>5.9034169713781282</c:v>
                </c:pt>
                <c:pt idx="370">
                  <c:v>5.9017558468407616</c:v>
                </c:pt>
                <c:pt idx="371">
                  <c:v>6.2997996365500297</c:v>
                </c:pt>
                <c:pt idx="372">
                  <c:v>6.6404490365020941</c:v>
                </c:pt>
                <c:pt idx="373">
                  <c:v>6.2949403990441244</c:v>
                </c:pt>
                <c:pt idx="374">
                  <c:v>5.9630971830638035</c:v>
                </c:pt>
                <c:pt idx="375">
                  <c:v>5.6805073960192187</c:v>
                </c:pt>
                <c:pt idx="376">
                  <c:v>5.5430231058083645</c:v>
                </c:pt>
                <c:pt idx="377">
                  <c:v>5.4934839240063038</c:v>
                </c:pt>
                <c:pt idx="378">
                  <c:v>5.5601108493258833</c:v>
                </c:pt>
                <c:pt idx="379">
                  <c:v>5.5157220797549256</c:v>
                </c:pt>
                <c:pt idx="380">
                  <c:v>5.3322468432441372</c:v>
                </c:pt>
                <c:pt idx="381">
                  <c:v>4.8552243070768775</c:v>
                </c:pt>
                <c:pt idx="382">
                  <c:v>4.7075968887156483</c:v>
                </c:pt>
                <c:pt idx="383">
                  <c:v>4.4128010682168428</c:v>
                </c:pt>
                <c:pt idx="384">
                  <c:v>4.1437019752987192</c:v>
                </c:pt>
                <c:pt idx="385">
                  <c:v>4.0217002782686473</c:v>
                </c:pt>
                <c:pt idx="386">
                  <c:v>4.0150919771422489</c:v>
                </c:pt>
                <c:pt idx="387">
                  <c:v>3.9101196657189474</c:v>
                </c:pt>
                <c:pt idx="388">
                  <c:v>3.8746783214242075</c:v>
                </c:pt>
              </c:numCache>
            </c:numRef>
          </c:val>
          <c:smooth val="1"/>
          <c:extLst>
            <c:ext xmlns:c16="http://schemas.microsoft.com/office/drawing/2014/chart" uri="{C3380CC4-5D6E-409C-BE32-E72D297353CC}">
              <c16:uniqueId val="{00000000-042A-43FB-A460-6C07BA7A115A}"/>
            </c:ext>
          </c:extLst>
        </c:ser>
        <c:dLbls>
          <c:showLegendKey val="0"/>
          <c:showVal val="0"/>
          <c:showCatName val="0"/>
          <c:showSerName val="0"/>
          <c:showPercent val="0"/>
          <c:showBubbleSize val="0"/>
        </c:dLbls>
        <c:marker val="1"/>
        <c:smooth val="0"/>
        <c:axId val="796539376"/>
        <c:axId val="796539936"/>
      </c:lineChart>
      <c:lineChart>
        <c:grouping val="standard"/>
        <c:varyColors val="0"/>
        <c:ser>
          <c:idx val="4"/>
          <c:order val="1"/>
          <c:tx>
            <c:v>core PCE deflator</c:v>
          </c:tx>
          <c:spPr>
            <a:ln cmpd="sng">
              <a:solidFill>
                <a:srgbClr val="0070C0"/>
              </a:solidFill>
              <a:prstDash val="solid"/>
            </a:ln>
          </c:spPr>
          <c:marker>
            <c:symbol val="none"/>
          </c:marker>
          <c:cat>
            <c:numRef>
              <c:f>CPI!$A$505:$A$1000</c:f>
              <c:numCache>
                <c:formatCode>m/d/yyyy</c:formatCode>
                <c:ptCount val="496"/>
                <c:pt idx="0">
                  <c:v>33482</c:v>
                </c:pt>
                <c:pt idx="1">
                  <c:v>33512</c:v>
                </c:pt>
                <c:pt idx="2">
                  <c:v>33543</c:v>
                </c:pt>
                <c:pt idx="3">
                  <c:v>33573</c:v>
                </c:pt>
                <c:pt idx="4">
                  <c:v>33604</c:v>
                </c:pt>
                <c:pt idx="5">
                  <c:v>33635</c:v>
                </c:pt>
                <c:pt idx="6">
                  <c:v>33664</c:v>
                </c:pt>
                <c:pt idx="7">
                  <c:v>33695</c:v>
                </c:pt>
                <c:pt idx="8">
                  <c:v>33725</c:v>
                </c:pt>
                <c:pt idx="9">
                  <c:v>33756</c:v>
                </c:pt>
                <c:pt idx="10">
                  <c:v>33786</c:v>
                </c:pt>
                <c:pt idx="11">
                  <c:v>33817</c:v>
                </c:pt>
                <c:pt idx="12">
                  <c:v>33848</c:v>
                </c:pt>
                <c:pt idx="13">
                  <c:v>33878</c:v>
                </c:pt>
                <c:pt idx="14">
                  <c:v>33909</c:v>
                </c:pt>
                <c:pt idx="15">
                  <c:v>33939</c:v>
                </c:pt>
                <c:pt idx="16">
                  <c:v>33970</c:v>
                </c:pt>
                <c:pt idx="17">
                  <c:v>34001</c:v>
                </c:pt>
                <c:pt idx="18">
                  <c:v>34029</c:v>
                </c:pt>
                <c:pt idx="19">
                  <c:v>34060</c:v>
                </c:pt>
                <c:pt idx="20">
                  <c:v>34090</c:v>
                </c:pt>
                <c:pt idx="21">
                  <c:v>34121</c:v>
                </c:pt>
                <c:pt idx="22">
                  <c:v>34151</c:v>
                </c:pt>
                <c:pt idx="23">
                  <c:v>34182</c:v>
                </c:pt>
                <c:pt idx="24">
                  <c:v>34213</c:v>
                </c:pt>
                <c:pt idx="25">
                  <c:v>34243</c:v>
                </c:pt>
                <c:pt idx="26">
                  <c:v>34274</c:v>
                </c:pt>
                <c:pt idx="27">
                  <c:v>34304</c:v>
                </c:pt>
                <c:pt idx="28">
                  <c:v>34335</c:v>
                </c:pt>
                <c:pt idx="29">
                  <c:v>34366</c:v>
                </c:pt>
                <c:pt idx="30">
                  <c:v>34394</c:v>
                </c:pt>
                <c:pt idx="31">
                  <c:v>34425</c:v>
                </c:pt>
                <c:pt idx="32">
                  <c:v>34455</c:v>
                </c:pt>
                <c:pt idx="33">
                  <c:v>34486</c:v>
                </c:pt>
                <c:pt idx="34">
                  <c:v>34516</c:v>
                </c:pt>
                <c:pt idx="35">
                  <c:v>34547</c:v>
                </c:pt>
                <c:pt idx="36">
                  <c:v>34578</c:v>
                </c:pt>
                <c:pt idx="37">
                  <c:v>34608</c:v>
                </c:pt>
                <c:pt idx="38">
                  <c:v>34639</c:v>
                </c:pt>
                <c:pt idx="39">
                  <c:v>34669</c:v>
                </c:pt>
                <c:pt idx="40">
                  <c:v>34700</c:v>
                </c:pt>
                <c:pt idx="41">
                  <c:v>34731</c:v>
                </c:pt>
                <c:pt idx="42">
                  <c:v>34759</c:v>
                </c:pt>
                <c:pt idx="43">
                  <c:v>34790</c:v>
                </c:pt>
                <c:pt idx="44">
                  <c:v>34820</c:v>
                </c:pt>
                <c:pt idx="45">
                  <c:v>34851</c:v>
                </c:pt>
                <c:pt idx="46">
                  <c:v>34881</c:v>
                </c:pt>
                <c:pt idx="47">
                  <c:v>34912</c:v>
                </c:pt>
                <c:pt idx="48">
                  <c:v>34943</c:v>
                </c:pt>
                <c:pt idx="49">
                  <c:v>34973</c:v>
                </c:pt>
                <c:pt idx="50">
                  <c:v>35004</c:v>
                </c:pt>
                <c:pt idx="51">
                  <c:v>35034</c:v>
                </c:pt>
                <c:pt idx="52">
                  <c:v>35065</c:v>
                </c:pt>
                <c:pt idx="53">
                  <c:v>35096</c:v>
                </c:pt>
                <c:pt idx="54">
                  <c:v>35125</c:v>
                </c:pt>
                <c:pt idx="55">
                  <c:v>35156</c:v>
                </c:pt>
                <c:pt idx="56">
                  <c:v>35186</c:v>
                </c:pt>
                <c:pt idx="57">
                  <c:v>35217</c:v>
                </c:pt>
                <c:pt idx="58">
                  <c:v>35247</c:v>
                </c:pt>
                <c:pt idx="59">
                  <c:v>35278</c:v>
                </c:pt>
                <c:pt idx="60">
                  <c:v>35309</c:v>
                </c:pt>
                <c:pt idx="61">
                  <c:v>35339</c:v>
                </c:pt>
                <c:pt idx="62">
                  <c:v>35370</c:v>
                </c:pt>
                <c:pt idx="63">
                  <c:v>35400</c:v>
                </c:pt>
                <c:pt idx="64">
                  <c:v>35431</c:v>
                </c:pt>
                <c:pt idx="65">
                  <c:v>35462</c:v>
                </c:pt>
                <c:pt idx="66">
                  <c:v>35490</c:v>
                </c:pt>
                <c:pt idx="67">
                  <c:v>35521</c:v>
                </c:pt>
                <c:pt idx="68">
                  <c:v>35551</c:v>
                </c:pt>
                <c:pt idx="69">
                  <c:v>35582</c:v>
                </c:pt>
                <c:pt idx="70">
                  <c:v>35612</c:v>
                </c:pt>
                <c:pt idx="71">
                  <c:v>35643</c:v>
                </c:pt>
                <c:pt idx="72">
                  <c:v>35674</c:v>
                </c:pt>
                <c:pt idx="73">
                  <c:v>35704</c:v>
                </c:pt>
                <c:pt idx="74">
                  <c:v>35735</c:v>
                </c:pt>
                <c:pt idx="75">
                  <c:v>35765</c:v>
                </c:pt>
                <c:pt idx="76">
                  <c:v>35796</c:v>
                </c:pt>
                <c:pt idx="77">
                  <c:v>35827</c:v>
                </c:pt>
                <c:pt idx="78">
                  <c:v>35855</c:v>
                </c:pt>
                <c:pt idx="79">
                  <c:v>35886</c:v>
                </c:pt>
                <c:pt idx="80">
                  <c:v>35916</c:v>
                </c:pt>
                <c:pt idx="81">
                  <c:v>35947</c:v>
                </c:pt>
                <c:pt idx="82">
                  <c:v>35977</c:v>
                </c:pt>
                <c:pt idx="83">
                  <c:v>36008</c:v>
                </c:pt>
                <c:pt idx="84">
                  <c:v>36039</c:v>
                </c:pt>
                <c:pt idx="85">
                  <c:v>36069</c:v>
                </c:pt>
                <c:pt idx="86">
                  <c:v>36100</c:v>
                </c:pt>
                <c:pt idx="87">
                  <c:v>36130</c:v>
                </c:pt>
                <c:pt idx="88">
                  <c:v>36161</c:v>
                </c:pt>
                <c:pt idx="89">
                  <c:v>36192</c:v>
                </c:pt>
                <c:pt idx="90">
                  <c:v>36220</c:v>
                </c:pt>
                <c:pt idx="91">
                  <c:v>36251</c:v>
                </c:pt>
                <c:pt idx="92">
                  <c:v>36281</c:v>
                </c:pt>
                <c:pt idx="93">
                  <c:v>36312</c:v>
                </c:pt>
                <c:pt idx="94">
                  <c:v>36342</c:v>
                </c:pt>
                <c:pt idx="95">
                  <c:v>36373</c:v>
                </c:pt>
                <c:pt idx="96">
                  <c:v>36404</c:v>
                </c:pt>
                <c:pt idx="97">
                  <c:v>36434</c:v>
                </c:pt>
                <c:pt idx="98">
                  <c:v>36465</c:v>
                </c:pt>
                <c:pt idx="99">
                  <c:v>36495</c:v>
                </c:pt>
                <c:pt idx="100">
                  <c:v>36526</c:v>
                </c:pt>
                <c:pt idx="101">
                  <c:v>36557</c:v>
                </c:pt>
                <c:pt idx="102">
                  <c:v>36586</c:v>
                </c:pt>
                <c:pt idx="103">
                  <c:v>36617</c:v>
                </c:pt>
                <c:pt idx="104">
                  <c:v>36647</c:v>
                </c:pt>
                <c:pt idx="105">
                  <c:v>36678</c:v>
                </c:pt>
                <c:pt idx="106">
                  <c:v>36708</c:v>
                </c:pt>
                <c:pt idx="107">
                  <c:v>36739</c:v>
                </c:pt>
                <c:pt idx="108">
                  <c:v>36770</c:v>
                </c:pt>
                <c:pt idx="109">
                  <c:v>36800</c:v>
                </c:pt>
                <c:pt idx="110">
                  <c:v>36831</c:v>
                </c:pt>
                <c:pt idx="111">
                  <c:v>36861</c:v>
                </c:pt>
                <c:pt idx="112">
                  <c:v>36892</c:v>
                </c:pt>
                <c:pt idx="113">
                  <c:v>36923</c:v>
                </c:pt>
                <c:pt idx="114">
                  <c:v>36951</c:v>
                </c:pt>
                <c:pt idx="115">
                  <c:v>36982</c:v>
                </c:pt>
                <c:pt idx="116">
                  <c:v>37012</c:v>
                </c:pt>
                <c:pt idx="117">
                  <c:v>37043</c:v>
                </c:pt>
                <c:pt idx="118">
                  <c:v>37073</c:v>
                </c:pt>
                <c:pt idx="119">
                  <c:v>37104</c:v>
                </c:pt>
                <c:pt idx="120">
                  <c:v>37135</c:v>
                </c:pt>
                <c:pt idx="121">
                  <c:v>37165</c:v>
                </c:pt>
                <c:pt idx="122">
                  <c:v>37196</c:v>
                </c:pt>
                <c:pt idx="123">
                  <c:v>37226</c:v>
                </c:pt>
                <c:pt idx="124">
                  <c:v>37257</c:v>
                </c:pt>
                <c:pt idx="125">
                  <c:v>37288</c:v>
                </c:pt>
                <c:pt idx="126">
                  <c:v>37316</c:v>
                </c:pt>
                <c:pt idx="127">
                  <c:v>37347</c:v>
                </c:pt>
                <c:pt idx="128">
                  <c:v>37377</c:v>
                </c:pt>
                <c:pt idx="129">
                  <c:v>37408</c:v>
                </c:pt>
                <c:pt idx="130">
                  <c:v>37438</c:v>
                </c:pt>
                <c:pt idx="131">
                  <c:v>37469</c:v>
                </c:pt>
                <c:pt idx="132">
                  <c:v>37500</c:v>
                </c:pt>
                <c:pt idx="133">
                  <c:v>37530</c:v>
                </c:pt>
                <c:pt idx="134">
                  <c:v>37561</c:v>
                </c:pt>
                <c:pt idx="135">
                  <c:v>37591</c:v>
                </c:pt>
                <c:pt idx="136">
                  <c:v>37622</c:v>
                </c:pt>
                <c:pt idx="137">
                  <c:v>37653</c:v>
                </c:pt>
                <c:pt idx="138">
                  <c:v>37681</c:v>
                </c:pt>
                <c:pt idx="139">
                  <c:v>37712</c:v>
                </c:pt>
                <c:pt idx="140">
                  <c:v>37742</c:v>
                </c:pt>
                <c:pt idx="141">
                  <c:v>37773</c:v>
                </c:pt>
                <c:pt idx="142">
                  <c:v>37803</c:v>
                </c:pt>
                <c:pt idx="143">
                  <c:v>37834</c:v>
                </c:pt>
                <c:pt idx="144">
                  <c:v>37865</c:v>
                </c:pt>
                <c:pt idx="145">
                  <c:v>37895</c:v>
                </c:pt>
                <c:pt idx="146">
                  <c:v>37926</c:v>
                </c:pt>
                <c:pt idx="147">
                  <c:v>37956</c:v>
                </c:pt>
                <c:pt idx="148">
                  <c:v>37987</c:v>
                </c:pt>
                <c:pt idx="149">
                  <c:v>38018</c:v>
                </c:pt>
                <c:pt idx="150">
                  <c:v>38047</c:v>
                </c:pt>
                <c:pt idx="151">
                  <c:v>38078</c:v>
                </c:pt>
                <c:pt idx="152">
                  <c:v>38108</c:v>
                </c:pt>
                <c:pt idx="153">
                  <c:v>38139</c:v>
                </c:pt>
                <c:pt idx="154">
                  <c:v>38169</c:v>
                </c:pt>
                <c:pt idx="155">
                  <c:v>38200</c:v>
                </c:pt>
                <c:pt idx="156">
                  <c:v>38231</c:v>
                </c:pt>
                <c:pt idx="157">
                  <c:v>38261</c:v>
                </c:pt>
                <c:pt idx="158">
                  <c:v>38292</c:v>
                </c:pt>
                <c:pt idx="159">
                  <c:v>38322</c:v>
                </c:pt>
                <c:pt idx="160">
                  <c:v>38353</c:v>
                </c:pt>
                <c:pt idx="161">
                  <c:v>38384</c:v>
                </c:pt>
                <c:pt idx="162">
                  <c:v>38412</c:v>
                </c:pt>
                <c:pt idx="163">
                  <c:v>38443</c:v>
                </c:pt>
                <c:pt idx="164">
                  <c:v>38473</c:v>
                </c:pt>
                <c:pt idx="165">
                  <c:v>38504</c:v>
                </c:pt>
                <c:pt idx="166">
                  <c:v>38534</c:v>
                </c:pt>
                <c:pt idx="167">
                  <c:v>38565</c:v>
                </c:pt>
                <c:pt idx="168">
                  <c:v>38596</c:v>
                </c:pt>
                <c:pt idx="169">
                  <c:v>38626</c:v>
                </c:pt>
                <c:pt idx="170">
                  <c:v>38657</c:v>
                </c:pt>
                <c:pt idx="171">
                  <c:v>38687</c:v>
                </c:pt>
                <c:pt idx="172">
                  <c:v>38718</c:v>
                </c:pt>
                <c:pt idx="173">
                  <c:v>38749</c:v>
                </c:pt>
                <c:pt idx="174">
                  <c:v>38777</c:v>
                </c:pt>
                <c:pt idx="175">
                  <c:v>38808</c:v>
                </c:pt>
                <c:pt idx="176">
                  <c:v>38838</c:v>
                </c:pt>
                <c:pt idx="177">
                  <c:v>38869</c:v>
                </c:pt>
                <c:pt idx="178">
                  <c:v>38899</c:v>
                </c:pt>
                <c:pt idx="179">
                  <c:v>38930</c:v>
                </c:pt>
                <c:pt idx="180">
                  <c:v>38961</c:v>
                </c:pt>
                <c:pt idx="181">
                  <c:v>38991</c:v>
                </c:pt>
                <c:pt idx="182">
                  <c:v>39022</c:v>
                </c:pt>
                <c:pt idx="183">
                  <c:v>39052</c:v>
                </c:pt>
                <c:pt idx="184">
                  <c:v>39083</c:v>
                </c:pt>
                <c:pt idx="185">
                  <c:v>39114</c:v>
                </c:pt>
                <c:pt idx="186">
                  <c:v>39142</c:v>
                </c:pt>
                <c:pt idx="187">
                  <c:v>39173</c:v>
                </c:pt>
                <c:pt idx="188">
                  <c:v>39203</c:v>
                </c:pt>
                <c:pt idx="189">
                  <c:v>39234</c:v>
                </c:pt>
                <c:pt idx="190">
                  <c:v>39264</c:v>
                </c:pt>
                <c:pt idx="191">
                  <c:v>39295</c:v>
                </c:pt>
                <c:pt idx="192">
                  <c:v>39326</c:v>
                </c:pt>
                <c:pt idx="193">
                  <c:v>39356</c:v>
                </c:pt>
                <c:pt idx="194">
                  <c:v>39387</c:v>
                </c:pt>
                <c:pt idx="195">
                  <c:v>39417</c:v>
                </c:pt>
                <c:pt idx="196">
                  <c:v>39448</c:v>
                </c:pt>
                <c:pt idx="197">
                  <c:v>39479</c:v>
                </c:pt>
                <c:pt idx="198">
                  <c:v>39508</c:v>
                </c:pt>
                <c:pt idx="199">
                  <c:v>39539</c:v>
                </c:pt>
                <c:pt idx="200">
                  <c:v>39569</c:v>
                </c:pt>
                <c:pt idx="201">
                  <c:v>39600</c:v>
                </c:pt>
                <c:pt idx="202">
                  <c:v>39630</c:v>
                </c:pt>
                <c:pt idx="203">
                  <c:v>39661</c:v>
                </c:pt>
                <c:pt idx="204">
                  <c:v>39692</c:v>
                </c:pt>
                <c:pt idx="205">
                  <c:v>39722</c:v>
                </c:pt>
                <c:pt idx="206">
                  <c:v>39753</c:v>
                </c:pt>
                <c:pt idx="207">
                  <c:v>39783</c:v>
                </c:pt>
                <c:pt idx="208">
                  <c:v>39814</c:v>
                </c:pt>
                <c:pt idx="209">
                  <c:v>39845</c:v>
                </c:pt>
                <c:pt idx="210">
                  <c:v>39873</c:v>
                </c:pt>
                <c:pt idx="211">
                  <c:v>39904</c:v>
                </c:pt>
                <c:pt idx="212">
                  <c:v>39934</c:v>
                </c:pt>
                <c:pt idx="213">
                  <c:v>39965</c:v>
                </c:pt>
                <c:pt idx="214">
                  <c:v>39995</c:v>
                </c:pt>
                <c:pt idx="215">
                  <c:v>40026</c:v>
                </c:pt>
                <c:pt idx="216">
                  <c:v>40057</c:v>
                </c:pt>
                <c:pt idx="217">
                  <c:v>40087</c:v>
                </c:pt>
                <c:pt idx="218">
                  <c:v>40118</c:v>
                </c:pt>
                <c:pt idx="219">
                  <c:v>40148</c:v>
                </c:pt>
                <c:pt idx="220">
                  <c:v>40179</c:v>
                </c:pt>
                <c:pt idx="221">
                  <c:v>40210</c:v>
                </c:pt>
                <c:pt idx="222">
                  <c:v>40238</c:v>
                </c:pt>
                <c:pt idx="223">
                  <c:v>40269</c:v>
                </c:pt>
                <c:pt idx="224">
                  <c:v>40299</c:v>
                </c:pt>
                <c:pt idx="225">
                  <c:v>40330</c:v>
                </c:pt>
                <c:pt idx="226">
                  <c:v>40360</c:v>
                </c:pt>
                <c:pt idx="227">
                  <c:v>40391</c:v>
                </c:pt>
                <c:pt idx="228">
                  <c:v>40422</c:v>
                </c:pt>
                <c:pt idx="229">
                  <c:v>40452</c:v>
                </c:pt>
                <c:pt idx="230">
                  <c:v>40483</c:v>
                </c:pt>
                <c:pt idx="231">
                  <c:v>40513</c:v>
                </c:pt>
                <c:pt idx="232">
                  <c:v>40544</c:v>
                </c:pt>
                <c:pt idx="233">
                  <c:v>40575</c:v>
                </c:pt>
                <c:pt idx="234">
                  <c:v>40603</c:v>
                </c:pt>
                <c:pt idx="235">
                  <c:v>40634</c:v>
                </c:pt>
                <c:pt idx="236">
                  <c:v>40664</c:v>
                </c:pt>
                <c:pt idx="237">
                  <c:v>40695</c:v>
                </c:pt>
                <c:pt idx="238">
                  <c:v>40725</c:v>
                </c:pt>
                <c:pt idx="239">
                  <c:v>40756</c:v>
                </c:pt>
                <c:pt idx="240">
                  <c:v>40787</c:v>
                </c:pt>
                <c:pt idx="241">
                  <c:v>40817</c:v>
                </c:pt>
                <c:pt idx="242">
                  <c:v>40848</c:v>
                </c:pt>
                <c:pt idx="243">
                  <c:v>40878</c:v>
                </c:pt>
                <c:pt idx="244">
                  <c:v>40909</c:v>
                </c:pt>
                <c:pt idx="245">
                  <c:v>40940</c:v>
                </c:pt>
                <c:pt idx="246">
                  <c:v>40969</c:v>
                </c:pt>
                <c:pt idx="247">
                  <c:v>41000</c:v>
                </c:pt>
                <c:pt idx="248">
                  <c:v>41030</c:v>
                </c:pt>
                <c:pt idx="249">
                  <c:v>41061</c:v>
                </c:pt>
                <c:pt idx="250">
                  <c:v>41091</c:v>
                </c:pt>
                <c:pt idx="251">
                  <c:v>41122</c:v>
                </c:pt>
                <c:pt idx="252">
                  <c:v>41153</c:v>
                </c:pt>
                <c:pt idx="253">
                  <c:v>41183</c:v>
                </c:pt>
                <c:pt idx="254">
                  <c:v>41214</c:v>
                </c:pt>
                <c:pt idx="255">
                  <c:v>41244</c:v>
                </c:pt>
                <c:pt idx="256">
                  <c:v>41275</c:v>
                </c:pt>
                <c:pt idx="257">
                  <c:v>41306</c:v>
                </c:pt>
                <c:pt idx="258">
                  <c:v>41334</c:v>
                </c:pt>
                <c:pt idx="259">
                  <c:v>41365</c:v>
                </c:pt>
                <c:pt idx="260">
                  <c:v>41395</c:v>
                </c:pt>
                <c:pt idx="261">
                  <c:v>41426</c:v>
                </c:pt>
                <c:pt idx="262">
                  <c:v>41456</c:v>
                </c:pt>
                <c:pt idx="263">
                  <c:v>41487</c:v>
                </c:pt>
                <c:pt idx="264">
                  <c:v>41518</c:v>
                </c:pt>
                <c:pt idx="265">
                  <c:v>41548</c:v>
                </c:pt>
                <c:pt idx="266">
                  <c:v>41579</c:v>
                </c:pt>
                <c:pt idx="267">
                  <c:v>41609</c:v>
                </c:pt>
                <c:pt idx="268">
                  <c:v>41640</c:v>
                </c:pt>
                <c:pt idx="269">
                  <c:v>41671</c:v>
                </c:pt>
                <c:pt idx="270">
                  <c:v>41699</c:v>
                </c:pt>
                <c:pt idx="271">
                  <c:v>41730</c:v>
                </c:pt>
                <c:pt idx="272">
                  <c:v>41760</c:v>
                </c:pt>
                <c:pt idx="273">
                  <c:v>41791</c:v>
                </c:pt>
                <c:pt idx="274">
                  <c:v>41821</c:v>
                </c:pt>
                <c:pt idx="275">
                  <c:v>41852</c:v>
                </c:pt>
                <c:pt idx="276">
                  <c:v>41883</c:v>
                </c:pt>
                <c:pt idx="277">
                  <c:v>41913</c:v>
                </c:pt>
                <c:pt idx="278">
                  <c:v>41944</c:v>
                </c:pt>
                <c:pt idx="279">
                  <c:v>41974</c:v>
                </c:pt>
                <c:pt idx="280">
                  <c:v>42005</c:v>
                </c:pt>
                <c:pt idx="281">
                  <c:v>42036</c:v>
                </c:pt>
                <c:pt idx="282">
                  <c:v>42064</c:v>
                </c:pt>
                <c:pt idx="283">
                  <c:v>42095</c:v>
                </c:pt>
                <c:pt idx="284">
                  <c:v>42125</c:v>
                </c:pt>
                <c:pt idx="285">
                  <c:v>42156</c:v>
                </c:pt>
                <c:pt idx="286">
                  <c:v>42186</c:v>
                </c:pt>
                <c:pt idx="287">
                  <c:v>42217</c:v>
                </c:pt>
                <c:pt idx="288">
                  <c:v>42248</c:v>
                </c:pt>
                <c:pt idx="289">
                  <c:v>42278</c:v>
                </c:pt>
                <c:pt idx="290">
                  <c:v>42309</c:v>
                </c:pt>
                <c:pt idx="291">
                  <c:v>42339</c:v>
                </c:pt>
                <c:pt idx="292">
                  <c:v>42370</c:v>
                </c:pt>
                <c:pt idx="293">
                  <c:v>42401</c:v>
                </c:pt>
                <c:pt idx="294">
                  <c:v>42430</c:v>
                </c:pt>
                <c:pt idx="295">
                  <c:v>42461</c:v>
                </c:pt>
                <c:pt idx="296">
                  <c:v>42491</c:v>
                </c:pt>
                <c:pt idx="297">
                  <c:v>42522</c:v>
                </c:pt>
                <c:pt idx="298">
                  <c:v>42552</c:v>
                </c:pt>
                <c:pt idx="299">
                  <c:v>42583</c:v>
                </c:pt>
                <c:pt idx="300">
                  <c:v>42614</c:v>
                </c:pt>
                <c:pt idx="301">
                  <c:v>42644</c:v>
                </c:pt>
                <c:pt idx="302">
                  <c:v>42675</c:v>
                </c:pt>
                <c:pt idx="303">
                  <c:v>42705</c:v>
                </c:pt>
                <c:pt idx="304">
                  <c:v>42736</c:v>
                </c:pt>
                <c:pt idx="305">
                  <c:v>42767</c:v>
                </c:pt>
                <c:pt idx="306">
                  <c:v>42795</c:v>
                </c:pt>
                <c:pt idx="307">
                  <c:v>42826</c:v>
                </c:pt>
                <c:pt idx="308">
                  <c:v>42856</c:v>
                </c:pt>
                <c:pt idx="309">
                  <c:v>42887</c:v>
                </c:pt>
                <c:pt idx="310">
                  <c:v>42917</c:v>
                </c:pt>
                <c:pt idx="311">
                  <c:v>42948</c:v>
                </c:pt>
                <c:pt idx="312">
                  <c:v>42979</c:v>
                </c:pt>
                <c:pt idx="313">
                  <c:v>43009</c:v>
                </c:pt>
                <c:pt idx="314">
                  <c:v>43040</c:v>
                </c:pt>
                <c:pt idx="315">
                  <c:v>43070</c:v>
                </c:pt>
                <c:pt idx="316">
                  <c:v>43101</c:v>
                </c:pt>
                <c:pt idx="317">
                  <c:v>43132</c:v>
                </c:pt>
                <c:pt idx="318">
                  <c:v>43160</c:v>
                </c:pt>
                <c:pt idx="319">
                  <c:v>43191</c:v>
                </c:pt>
                <c:pt idx="320">
                  <c:v>43221</c:v>
                </c:pt>
                <c:pt idx="321">
                  <c:v>43252</c:v>
                </c:pt>
                <c:pt idx="322">
                  <c:v>43282</c:v>
                </c:pt>
                <c:pt idx="323">
                  <c:v>43313</c:v>
                </c:pt>
                <c:pt idx="324">
                  <c:v>43344</c:v>
                </c:pt>
                <c:pt idx="325">
                  <c:v>43374</c:v>
                </c:pt>
                <c:pt idx="326">
                  <c:v>43405</c:v>
                </c:pt>
                <c:pt idx="327">
                  <c:v>43435</c:v>
                </c:pt>
                <c:pt idx="328">
                  <c:v>43466</c:v>
                </c:pt>
                <c:pt idx="329">
                  <c:v>43497</c:v>
                </c:pt>
                <c:pt idx="330">
                  <c:v>43525</c:v>
                </c:pt>
                <c:pt idx="331">
                  <c:v>43556</c:v>
                </c:pt>
                <c:pt idx="332">
                  <c:v>43586</c:v>
                </c:pt>
                <c:pt idx="333">
                  <c:v>43617</c:v>
                </c:pt>
                <c:pt idx="334">
                  <c:v>43647</c:v>
                </c:pt>
                <c:pt idx="335">
                  <c:v>43678</c:v>
                </c:pt>
                <c:pt idx="336">
                  <c:v>43709</c:v>
                </c:pt>
                <c:pt idx="337">
                  <c:v>43739</c:v>
                </c:pt>
                <c:pt idx="338">
                  <c:v>43770</c:v>
                </c:pt>
                <c:pt idx="339">
                  <c:v>43800</c:v>
                </c:pt>
                <c:pt idx="340">
                  <c:v>43831</c:v>
                </c:pt>
                <c:pt idx="341">
                  <c:v>43862</c:v>
                </c:pt>
                <c:pt idx="342">
                  <c:v>43891</c:v>
                </c:pt>
                <c:pt idx="343">
                  <c:v>43922</c:v>
                </c:pt>
                <c:pt idx="344">
                  <c:v>43952</c:v>
                </c:pt>
                <c:pt idx="345">
                  <c:v>43983</c:v>
                </c:pt>
                <c:pt idx="346">
                  <c:v>44013</c:v>
                </c:pt>
                <c:pt idx="347">
                  <c:v>44044</c:v>
                </c:pt>
                <c:pt idx="348">
                  <c:v>44075</c:v>
                </c:pt>
                <c:pt idx="349">
                  <c:v>44105</c:v>
                </c:pt>
                <c:pt idx="350">
                  <c:v>44136</c:v>
                </c:pt>
                <c:pt idx="351">
                  <c:v>44166</c:v>
                </c:pt>
                <c:pt idx="352">
                  <c:v>44197</c:v>
                </c:pt>
                <c:pt idx="353">
                  <c:v>44228</c:v>
                </c:pt>
                <c:pt idx="354">
                  <c:v>44256</c:v>
                </c:pt>
                <c:pt idx="355">
                  <c:v>44287</c:v>
                </c:pt>
                <c:pt idx="356">
                  <c:v>44317</c:v>
                </c:pt>
                <c:pt idx="357">
                  <c:v>44348</c:v>
                </c:pt>
                <c:pt idx="358">
                  <c:v>44378</c:v>
                </c:pt>
                <c:pt idx="359">
                  <c:v>44409</c:v>
                </c:pt>
                <c:pt idx="360">
                  <c:v>44440</c:v>
                </c:pt>
                <c:pt idx="361">
                  <c:v>44470</c:v>
                </c:pt>
                <c:pt idx="362">
                  <c:v>44501</c:v>
                </c:pt>
                <c:pt idx="363">
                  <c:v>44531</c:v>
                </c:pt>
                <c:pt idx="364">
                  <c:v>44562</c:v>
                </c:pt>
                <c:pt idx="365">
                  <c:v>44593</c:v>
                </c:pt>
                <c:pt idx="366">
                  <c:v>44621</c:v>
                </c:pt>
                <c:pt idx="367">
                  <c:v>44652</c:v>
                </c:pt>
                <c:pt idx="368">
                  <c:v>44682</c:v>
                </c:pt>
                <c:pt idx="369">
                  <c:v>44713</c:v>
                </c:pt>
                <c:pt idx="370">
                  <c:v>44743</c:v>
                </c:pt>
                <c:pt idx="371">
                  <c:v>44774</c:v>
                </c:pt>
                <c:pt idx="372">
                  <c:v>44805</c:v>
                </c:pt>
                <c:pt idx="373">
                  <c:v>44835</c:v>
                </c:pt>
                <c:pt idx="374">
                  <c:v>44866</c:v>
                </c:pt>
                <c:pt idx="375">
                  <c:v>44896</c:v>
                </c:pt>
                <c:pt idx="376">
                  <c:v>44927</c:v>
                </c:pt>
                <c:pt idx="377">
                  <c:v>44958</c:v>
                </c:pt>
                <c:pt idx="378">
                  <c:v>44986</c:v>
                </c:pt>
                <c:pt idx="379">
                  <c:v>45017</c:v>
                </c:pt>
                <c:pt idx="380">
                  <c:v>45047</c:v>
                </c:pt>
                <c:pt idx="381">
                  <c:v>45078</c:v>
                </c:pt>
                <c:pt idx="382">
                  <c:v>45108</c:v>
                </c:pt>
                <c:pt idx="383">
                  <c:v>45139</c:v>
                </c:pt>
                <c:pt idx="384">
                  <c:v>45170</c:v>
                </c:pt>
                <c:pt idx="385">
                  <c:v>45200</c:v>
                </c:pt>
                <c:pt idx="386">
                  <c:v>45231</c:v>
                </c:pt>
                <c:pt idx="387">
                  <c:v>45261</c:v>
                </c:pt>
                <c:pt idx="388">
                  <c:v>45292</c:v>
                </c:pt>
              </c:numCache>
            </c:numRef>
          </c:cat>
          <c:val>
            <c:numRef>
              <c:f>CPI!$U$505:$U$1000</c:f>
              <c:numCache>
                <c:formatCode>0.0</c:formatCode>
                <c:ptCount val="496"/>
                <c:pt idx="0">
                  <c:v>3.4281965061920605</c:v>
                </c:pt>
                <c:pt idx="1">
                  <c:v>3.3054338586281373</c:v>
                </c:pt>
                <c:pt idx="2">
                  <c:v>3.3732815204258193</c:v>
                </c:pt>
                <c:pt idx="3">
                  <c:v>3.484371688053356</c:v>
                </c:pt>
                <c:pt idx="4">
                  <c:v>3.2512938656975576</c:v>
                </c:pt>
                <c:pt idx="5">
                  <c:v>3.2472050091413518</c:v>
                </c:pt>
                <c:pt idx="6">
                  <c:v>3.2888788426763016</c:v>
                </c:pt>
                <c:pt idx="7">
                  <c:v>3.4208830164357051</c:v>
                </c:pt>
                <c:pt idx="8">
                  <c:v>3.1553437013497554</c:v>
                </c:pt>
                <c:pt idx="9">
                  <c:v>3.0123955030267879</c:v>
                </c:pt>
                <c:pt idx="10">
                  <c:v>3.0878784008174787</c:v>
                </c:pt>
                <c:pt idx="11">
                  <c:v>2.8994968473345706</c:v>
                </c:pt>
                <c:pt idx="12">
                  <c:v>2.6564110697010701</c:v>
                </c:pt>
                <c:pt idx="13">
                  <c:v>2.8246352501819727</c:v>
                </c:pt>
                <c:pt idx="14">
                  <c:v>2.857278241091743</c:v>
                </c:pt>
                <c:pt idx="15">
                  <c:v>2.7951093464422927</c:v>
                </c:pt>
                <c:pt idx="16">
                  <c:v>2.8142235351424461</c:v>
                </c:pt>
                <c:pt idx="17">
                  <c:v>2.7313755602218937</c:v>
                </c:pt>
                <c:pt idx="18">
                  <c:v>2.6995763837869058</c:v>
                </c:pt>
                <c:pt idx="19">
                  <c:v>2.6611408005235093</c:v>
                </c:pt>
                <c:pt idx="20">
                  <c:v>2.864344281424569</c:v>
                </c:pt>
                <c:pt idx="21">
                  <c:v>2.8823282496152514</c:v>
                </c:pt>
                <c:pt idx="22">
                  <c:v>2.7073072514945729</c:v>
                </c:pt>
                <c:pt idx="23">
                  <c:v>2.8054158607350166</c:v>
                </c:pt>
                <c:pt idx="24">
                  <c:v>2.7931407384520268</c:v>
                </c:pt>
                <c:pt idx="25">
                  <c:v>2.5669831791809816</c:v>
                </c:pt>
                <c:pt idx="26">
                  <c:v>2.6074538167411454</c:v>
                </c:pt>
                <c:pt idx="27">
                  <c:v>2.4631372428803422</c:v>
                </c:pt>
                <c:pt idx="28">
                  <c:v>2.246607164690051</c:v>
                </c:pt>
                <c:pt idx="29">
                  <c:v>2.2728312765989855</c:v>
                </c:pt>
                <c:pt idx="30">
                  <c:v>2.3972602739726012</c:v>
                </c:pt>
                <c:pt idx="31">
                  <c:v>2.2537220561229976</c:v>
                </c:pt>
                <c:pt idx="32">
                  <c:v>2.1357049944035866</c:v>
                </c:pt>
                <c:pt idx="33">
                  <c:v>2.265137434456066</c:v>
                </c:pt>
                <c:pt idx="34">
                  <c:v>2.2679977078746694</c:v>
                </c:pt>
                <c:pt idx="35">
                  <c:v>2.1915169029772086</c:v>
                </c:pt>
                <c:pt idx="36">
                  <c:v>2.1927319727073291</c:v>
                </c:pt>
                <c:pt idx="37">
                  <c:v>2.2656683721697712</c:v>
                </c:pt>
                <c:pt idx="38">
                  <c:v>2.1894969993564661</c:v>
                </c:pt>
                <c:pt idx="39">
                  <c:v>2.1780430522520877</c:v>
                </c:pt>
                <c:pt idx="40">
                  <c:v>2.3512002630713402</c:v>
                </c:pt>
                <c:pt idx="41">
                  <c:v>2.2968962071382881</c:v>
                </c:pt>
                <c:pt idx="42">
                  <c:v>2.1999256781865428</c:v>
                </c:pt>
                <c:pt idx="43">
                  <c:v>2.2841961529328048</c:v>
                </c:pt>
                <c:pt idx="44">
                  <c:v>2.2302520510618207</c:v>
                </c:pt>
                <c:pt idx="45">
                  <c:v>2.0923222412672082</c:v>
                </c:pt>
                <c:pt idx="46">
                  <c:v>2.0392816066530983</c:v>
                </c:pt>
                <c:pt idx="47">
                  <c:v>2.1695584293162762</c:v>
                </c:pt>
                <c:pt idx="48">
                  <c:v>2.1486242040090087</c:v>
                </c:pt>
                <c:pt idx="49">
                  <c:v>2.156785069765399</c:v>
                </c:pt>
                <c:pt idx="50">
                  <c:v>2.0356755806801186</c:v>
                </c:pt>
                <c:pt idx="51">
                  <c:v>2.1447917429177732</c:v>
                </c:pt>
                <c:pt idx="52">
                  <c:v>2.0065717415115092</c:v>
                </c:pt>
                <c:pt idx="53">
                  <c:v>1.9726770379226322</c:v>
                </c:pt>
                <c:pt idx="54">
                  <c:v>1.9591302450731041</c:v>
                </c:pt>
                <c:pt idx="55">
                  <c:v>1.8602626423855462</c:v>
                </c:pt>
                <c:pt idx="56">
                  <c:v>1.8643527639355728</c:v>
                </c:pt>
                <c:pt idx="57">
                  <c:v>1.8540496728999045</c:v>
                </c:pt>
                <c:pt idx="58">
                  <c:v>1.8843658328636881</c:v>
                </c:pt>
                <c:pt idx="59">
                  <c:v>1.728487609381979</c:v>
                </c:pt>
                <c:pt idx="60">
                  <c:v>1.9033084741858497</c:v>
                </c:pt>
                <c:pt idx="61">
                  <c:v>1.8972525026211162</c:v>
                </c:pt>
                <c:pt idx="62">
                  <c:v>1.964921345734294</c:v>
                </c:pt>
                <c:pt idx="63">
                  <c:v>1.8603984520567662</c:v>
                </c:pt>
                <c:pt idx="64">
                  <c:v>1.8539993414365297</c:v>
                </c:pt>
                <c:pt idx="65">
                  <c:v>1.9302259079210904</c:v>
                </c:pt>
                <c:pt idx="66">
                  <c:v>1.9371772559983791</c:v>
                </c:pt>
                <c:pt idx="67">
                  <c:v>1.9986609114349463</c:v>
                </c:pt>
                <c:pt idx="68">
                  <c:v>1.8956469801902687</c:v>
                </c:pt>
                <c:pt idx="69">
                  <c:v>1.968084350532151</c:v>
                </c:pt>
                <c:pt idx="70">
                  <c:v>1.8466775405999725</c:v>
                </c:pt>
                <c:pt idx="71">
                  <c:v>1.7175410254230083</c:v>
                </c:pt>
                <c:pt idx="72">
                  <c:v>1.6205142695676855</c:v>
                </c:pt>
                <c:pt idx="73">
                  <c:v>1.5335175057788808</c:v>
                </c:pt>
                <c:pt idx="74">
                  <c:v>1.431567686265689</c:v>
                </c:pt>
                <c:pt idx="75">
                  <c:v>1.4521303540271147</c:v>
                </c:pt>
                <c:pt idx="76">
                  <c:v>1.4983695041043354</c:v>
                </c:pt>
                <c:pt idx="77">
                  <c:v>1.3774722962547337</c:v>
                </c:pt>
                <c:pt idx="78">
                  <c:v>1.2440526168485899</c:v>
                </c:pt>
                <c:pt idx="79">
                  <c:v>1.2318435754190116</c:v>
                </c:pt>
                <c:pt idx="80">
                  <c:v>1.256071009881099</c:v>
                </c:pt>
                <c:pt idx="81">
                  <c:v>0.97968170796287612</c:v>
                </c:pt>
                <c:pt idx="82">
                  <c:v>1.1948695809600896</c:v>
                </c:pt>
                <c:pt idx="83">
                  <c:v>1.4335868929198359</c:v>
                </c:pt>
                <c:pt idx="84">
                  <c:v>1.2067790954717994</c:v>
                </c:pt>
                <c:pt idx="85">
                  <c:v>1.2507635071353107</c:v>
                </c:pt>
                <c:pt idx="86">
                  <c:v>1.2378916983540877</c:v>
                </c:pt>
                <c:pt idx="87">
                  <c:v>1.3536754507628368</c:v>
                </c:pt>
                <c:pt idx="88">
                  <c:v>1.3433042514887417</c:v>
                </c:pt>
                <c:pt idx="89">
                  <c:v>1.2217733008633935</c:v>
                </c:pt>
                <c:pt idx="90">
                  <c:v>1.1444525840025532</c:v>
                </c:pt>
                <c:pt idx="91">
                  <c:v>1.2182334924532912</c:v>
                </c:pt>
                <c:pt idx="92">
                  <c:v>1.2170581100451994</c:v>
                </c:pt>
                <c:pt idx="93">
                  <c:v>1.3979934033480079</c:v>
                </c:pt>
                <c:pt idx="94">
                  <c:v>1.2949838299043392</c:v>
                </c:pt>
                <c:pt idx="95">
                  <c:v>1.1468677462331822</c:v>
                </c:pt>
                <c:pt idx="96">
                  <c:v>1.4314169929253495</c:v>
                </c:pt>
                <c:pt idx="97">
                  <c:v>1.40669344776998</c:v>
                </c:pt>
                <c:pt idx="98">
                  <c:v>1.4859492803289909</c:v>
                </c:pt>
                <c:pt idx="99">
                  <c:v>1.4395971317532563</c:v>
                </c:pt>
                <c:pt idx="100">
                  <c:v>1.538671768242672</c:v>
                </c:pt>
                <c:pt idx="101">
                  <c:v>1.7223703096165721</c:v>
                </c:pt>
                <c:pt idx="102">
                  <c:v>1.9008704920945085</c:v>
                </c:pt>
                <c:pt idx="103">
                  <c:v>1.70653581408029</c:v>
                </c:pt>
                <c:pt idx="104">
                  <c:v>1.7185265881391798</c:v>
                </c:pt>
                <c:pt idx="105">
                  <c:v>1.7421128562484789</c:v>
                </c:pt>
                <c:pt idx="106">
                  <c:v>1.7919734804227927</c:v>
                </c:pt>
                <c:pt idx="107">
                  <c:v>1.8725727166562622</c:v>
                </c:pt>
                <c:pt idx="108">
                  <c:v>1.8500209921854971</c:v>
                </c:pt>
                <c:pt idx="109">
                  <c:v>1.8184768059705814</c:v>
                </c:pt>
                <c:pt idx="110">
                  <c:v>1.9004781586838382</c:v>
                </c:pt>
                <c:pt idx="111">
                  <c:v>1.8710878480466153</c:v>
                </c:pt>
                <c:pt idx="112">
                  <c:v>2.0052216510106913</c:v>
                </c:pt>
                <c:pt idx="113">
                  <c:v>2.0358798629308561</c:v>
                </c:pt>
                <c:pt idx="114">
                  <c:v>1.932464327861827</c:v>
                </c:pt>
                <c:pt idx="115">
                  <c:v>2.0276880603615766</c:v>
                </c:pt>
                <c:pt idx="116">
                  <c:v>1.9425144249434201</c:v>
                </c:pt>
                <c:pt idx="117">
                  <c:v>2.0921957353452481</c:v>
                </c:pt>
                <c:pt idx="118">
                  <c:v>2.1221221221221276</c:v>
                </c:pt>
                <c:pt idx="119">
                  <c:v>2.0420948801002314</c:v>
                </c:pt>
                <c:pt idx="120">
                  <c:v>1.2167067803146026</c:v>
                </c:pt>
                <c:pt idx="121">
                  <c:v>1.7873267116375269</c:v>
                </c:pt>
                <c:pt idx="122">
                  <c:v>1.8146631142217151</c:v>
                </c:pt>
                <c:pt idx="123">
                  <c:v>1.738727405151308</c:v>
                </c:pt>
                <c:pt idx="124">
                  <c:v>1.4182806480552923</c:v>
                </c:pt>
                <c:pt idx="125">
                  <c:v>1.4328987225075585</c:v>
                </c:pt>
                <c:pt idx="126">
                  <c:v>1.4485126761304645</c:v>
                </c:pt>
                <c:pt idx="127">
                  <c:v>1.5696834362275203</c:v>
                </c:pt>
                <c:pt idx="128">
                  <c:v>1.6586121762882877</c:v>
                </c:pt>
                <c:pt idx="129">
                  <c:v>1.5933331586257538</c:v>
                </c:pt>
                <c:pt idx="130">
                  <c:v>1.5382604718028992</c:v>
                </c:pt>
                <c:pt idx="131">
                  <c:v>1.6877196190874244</c:v>
                </c:pt>
                <c:pt idx="132">
                  <c:v>2.4356919519693099</c:v>
                </c:pt>
                <c:pt idx="133">
                  <c:v>1.8055156938972639</c:v>
                </c:pt>
                <c:pt idx="134">
                  <c:v>1.6976956125504428</c:v>
                </c:pt>
                <c:pt idx="135">
                  <c:v>1.7688863435205926</c:v>
                </c:pt>
                <c:pt idx="136">
                  <c:v>1.7809056731407091</c:v>
                </c:pt>
                <c:pt idx="137">
                  <c:v>1.7268690436001988</c:v>
                </c:pt>
                <c:pt idx="138">
                  <c:v>1.7689015691868759</c:v>
                </c:pt>
                <c:pt idx="139">
                  <c:v>1.5984481086324109</c:v>
                </c:pt>
                <c:pt idx="140">
                  <c:v>1.63155107155315</c:v>
                </c:pt>
                <c:pt idx="141">
                  <c:v>1.5270719942218847</c:v>
                </c:pt>
                <c:pt idx="142">
                  <c:v>1.5741646501570505</c:v>
                </c:pt>
                <c:pt idx="143">
                  <c:v>1.4888560601194811</c:v>
                </c:pt>
                <c:pt idx="144">
                  <c:v>1.4646283281178007</c:v>
                </c:pt>
                <c:pt idx="145">
                  <c:v>1.5659037904610651</c:v>
                </c:pt>
                <c:pt idx="146">
                  <c:v>1.6053460327213998</c:v>
                </c:pt>
                <c:pt idx="147">
                  <c:v>1.6371007968076556</c:v>
                </c:pt>
                <c:pt idx="148">
                  <c:v>1.8289877300613711</c:v>
                </c:pt>
                <c:pt idx="149">
                  <c:v>1.8532700260376789</c:v>
                </c:pt>
                <c:pt idx="150">
                  <c:v>1.8604888243239692</c:v>
                </c:pt>
                <c:pt idx="151">
                  <c:v>2.0124489250391342</c:v>
                </c:pt>
                <c:pt idx="152">
                  <c:v>2.0057452271398324</c:v>
                </c:pt>
                <c:pt idx="153">
                  <c:v>2.1100637719454252</c:v>
                </c:pt>
                <c:pt idx="154">
                  <c:v>1.9755433060888228</c:v>
                </c:pt>
                <c:pt idx="155">
                  <c:v>1.899903802339109</c:v>
                </c:pt>
                <c:pt idx="156">
                  <c:v>1.9490861288773198</c:v>
                </c:pt>
                <c:pt idx="157">
                  <c:v>1.9820842795861715</c:v>
                </c:pt>
                <c:pt idx="158">
                  <c:v>2.0625440983771837</c:v>
                </c:pt>
                <c:pt idx="159">
                  <c:v>2.0662665005599656</c:v>
                </c:pt>
                <c:pt idx="160">
                  <c:v>2.1714300058992553</c:v>
                </c:pt>
                <c:pt idx="161">
                  <c:v>2.1754385964912304</c:v>
                </c:pt>
                <c:pt idx="162">
                  <c:v>2.255610878975145</c:v>
                </c:pt>
                <c:pt idx="163">
                  <c:v>2.1075091712210892</c:v>
                </c:pt>
                <c:pt idx="164">
                  <c:v>2.1768927877186872</c:v>
                </c:pt>
                <c:pt idx="165">
                  <c:v>2.0863658418243558</c:v>
                </c:pt>
                <c:pt idx="166">
                  <c:v>2.1149688098019315</c:v>
                </c:pt>
                <c:pt idx="167">
                  <c:v>2.1588721197441041</c:v>
                </c:pt>
                <c:pt idx="168">
                  <c:v>2.1932652251537288</c:v>
                </c:pt>
                <c:pt idx="169">
                  <c:v>2.2652200269698497</c:v>
                </c:pt>
                <c:pt idx="170">
                  <c:v>2.3060304919449548</c:v>
                </c:pt>
                <c:pt idx="171">
                  <c:v>2.2808812832114889</c:v>
                </c:pt>
                <c:pt idx="172">
                  <c:v>2.1424798221152175</c:v>
                </c:pt>
                <c:pt idx="173">
                  <c:v>2.1377060439560447</c:v>
                </c:pt>
                <c:pt idx="174">
                  <c:v>2.1679288449539369</c:v>
                </c:pt>
                <c:pt idx="175">
                  <c:v>2.362185479830381</c:v>
                </c:pt>
                <c:pt idx="176">
                  <c:v>2.4085659581214447</c:v>
                </c:pt>
                <c:pt idx="177">
                  <c:v>2.5957882421760781</c:v>
                </c:pt>
                <c:pt idx="178">
                  <c:v>2.5457554517134051</c:v>
                </c:pt>
                <c:pt idx="179">
                  <c:v>2.6713519691645482</c:v>
                </c:pt>
                <c:pt idx="180">
                  <c:v>2.6060054595086424</c:v>
                </c:pt>
                <c:pt idx="181">
                  <c:v>2.4969151484357965</c:v>
                </c:pt>
                <c:pt idx="182">
                  <c:v>2.2842180203443752</c:v>
                </c:pt>
                <c:pt idx="183">
                  <c:v>2.3156016827589498</c:v>
                </c:pt>
                <c:pt idx="184">
                  <c:v>2.5004510193036289</c:v>
                </c:pt>
                <c:pt idx="185">
                  <c:v>2.5564668163642779</c:v>
                </c:pt>
                <c:pt idx="186">
                  <c:v>2.3769893065417991</c:v>
                </c:pt>
                <c:pt idx="187">
                  <c:v>2.2109736879805109</c:v>
                </c:pt>
                <c:pt idx="188">
                  <c:v>2.0756424607616619</c:v>
                </c:pt>
                <c:pt idx="189">
                  <c:v>1.9872662913073214</c:v>
                </c:pt>
                <c:pt idx="190">
                  <c:v>2.0411069445103625</c:v>
                </c:pt>
                <c:pt idx="191">
                  <c:v>1.9848413074372351</c:v>
                </c:pt>
                <c:pt idx="192">
                  <c:v>2.1023258013787016</c:v>
                </c:pt>
                <c:pt idx="193">
                  <c:v>2.1835091943441132</c:v>
                </c:pt>
                <c:pt idx="194">
                  <c:v>2.3358422008824098</c:v>
                </c:pt>
                <c:pt idx="195">
                  <c:v>2.4033930254476976</c:v>
                </c:pt>
                <c:pt idx="196">
                  <c:v>2.1930442128977656</c:v>
                </c:pt>
                <c:pt idx="197">
                  <c:v>2.072405395279131</c:v>
                </c:pt>
                <c:pt idx="198">
                  <c:v>2.1697429059349238</c:v>
                </c:pt>
                <c:pt idx="199">
                  <c:v>2.0837226686600596</c:v>
                </c:pt>
                <c:pt idx="200">
                  <c:v>2.148931950488242</c:v>
                </c:pt>
                <c:pt idx="201">
                  <c:v>2.2140952025996308</c:v>
                </c:pt>
                <c:pt idx="202">
                  <c:v>2.2444992324510471</c:v>
                </c:pt>
                <c:pt idx="203">
                  <c:v>2.2179385944539831</c:v>
                </c:pt>
                <c:pt idx="204">
                  <c:v>2.0439832775532407</c:v>
                </c:pt>
                <c:pt idx="205">
                  <c:v>1.6344021437811884</c:v>
                </c:pt>
                <c:pt idx="206">
                  <c:v>1.3902658335831042</c:v>
                </c:pt>
                <c:pt idx="207">
                  <c:v>1.1378278877128389</c:v>
                </c:pt>
                <c:pt idx="208">
                  <c:v>0.90592814577521441</c:v>
                </c:pt>
                <c:pt idx="209">
                  <c:v>0.88783867489503621</c:v>
                </c:pt>
                <c:pt idx="210">
                  <c:v>0.76245864291519805</c:v>
                </c:pt>
                <c:pt idx="211">
                  <c:v>0.92791762013728629</c:v>
                </c:pt>
                <c:pt idx="212">
                  <c:v>0.82230267590994721</c:v>
                </c:pt>
                <c:pt idx="213">
                  <c:v>0.72014585232451633</c:v>
                </c:pt>
                <c:pt idx="214">
                  <c:v>0.62558292954797423</c:v>
                </c:pt>
                <c:pt idx="215">
                  <c:v>0.65094403926113653</c:v>
                </c:pt>
                <c:pt idx="216">
                  <c:v>0.72518044396023829</c:v>
                </c:pt>
                <c:pt idx="217">
                  <c:v>1.2398995351797337</c:v>
                </c:pt>
                <c:pt idx="218">
                  <c:v>1.3734764416954759</c:v>
                </c:pt>
                <c:pt idx="219">
                  <c:v>1.5095155217327072</c:v>
                </c:pt>
                <c:pt idx="220">
                  <c:v>1.690903711795344</c:v>
                </c:pt>
                <c:pt idx="221">
                  <c:v>1.6986538111697369</c:v>
                </c:pt>
                <c:pt idx="222">
                  <c:v>1.7769698346872698</c:v>
                </c:pt>
                <c:pt idx="223">
                  <c:v>1.6029746856967897</c:v>
                </c:pt>
                <c:pt idx="224">
                  <c:v>1.6368558773887321</c:v>
                </c:pt>
                <c:pt idx="225">
                  <c:v>1.555570639876902</c:v>
                </c:pt>
                <c:pt idx="226">
                  <c:v>1.4705882352941124</c:v>
                </c:pt>
                <c:pt idx="227">
                  <c:v>1.4176232237384179</c:v>
                </c:pt>
                <c:pt idx="228">
                  <c:v>1.2968283476987308</c:v>
                </c:pt>
                <c:pt idx="229">
                  <c:v>1.0787813475225283</c:v>
                </c:pt>
                <c:pt idx="230">
                  <c:v>1.1215791834903621</c:v>
                </c:pt>
                <c:pt idx="231">
                  <c:v>1.0567483975077341</c:v>
                </c:pt>
                <c:pt idx="232">
                  <c:v>1.1234446334258408</c:v>
                </c:pt>
                <c:pt idx="233">
                  <c:v>1.2119043892404369</c:v>
                </c:pt>
                <c:pt idx="234">
                  <c:v>1.2145703792183493</c:v>
                </c:pt>
                <c:pt idx="235">
                  <c:v>1.3947001394700065</c:v>
                </c:pt>
                <c:pt idx="236">
                  <c:v>1.5235611430609364</c:v>
                </c:pt>
                <c:pt idx="237">
                  <c:v>1.5863290518787654</c:v>
                </c:pt>
                <c:pt idx="238">
                  <c:v>1.7344517595160758</c:v>
                </c:pt>
                <c:pt idx="239">
                  <c:v>1.8396305158310478</c:v>
                </c:pt>
                <c:pt idx="240">
                  <c:v>1.8508219696126815</c:v>
                </c:pt>
                <c:pt idx="241">
                  <c:v>1.744721966171725</c:v>
                </c:pt>
                <c:pt idx="242">
                  <c:v>1.8278615794143915</c:v>
                </c:pt>
                <c:pt idx="243">
                  <c:v>1.9749609110768507</c:v>
                </c:pt>
                <c:pt idx="244">
                  <c:v>2.0614792192271914</c:v>
                </c:pt>
                <c:pt idx="245">
                  <c:v>2.0258477852645562</c:v>
                </c:pt>
                <c:pt idx="246">
                  <c:v>2.0448454233624069</c:v>
                </c:pt>
                <c:pt idx="247">
                  <c:v>1.9653370013755112</c:v>
                </c:pt>
                <c:pt idx="248">
                  <c:v>1.826744683887549</c:v>
                </c:pt>
                <c:pt idx="249">
                  <c:v>1.8192584794552102</c:v>
                </c:pt>
                <c:pt idx="250">
                  <c:v>1.7738650548584145</c:v>
                </c:pt>
                <c:pt idx="251">
                  <c:v>1.6359225422913903</c:v>
                </c:pt>
                <c:pt idx="252">
                  <c:v>1.6916020530741482</c:v>
                </c:pt>
                <c:pt idx="253">
                  <c:v>1.8894492108193051</c:v>
                </c:pt>
                <c:pt idx="254">
                  <c:v>1.7830690135935745</c:v>
                </c:pt>
                <c:pt idx="255">
                  <c:v>1.6898651587646807</c:v>
                </c:pt>
                <c:pt idx="256">
                  <c:v>1.5915867078657886</c:v>
                </c:pt>
                <c:pt idx="257">
                  <c:v>1.5601316530249987</c:v>
                </c:pt>
                <c:pt idx="258">
                  <c:v>1.4807449119659477</c:v>
                </c:pt>
                <c:pt idx="259">
                  <c:v>1.3770626261318197</c:v>
                </c:pt>
                <c:pt idx="260">
                  <c:v>1.3929168238908884</c:v>
                </c:pt>
                <c:pt idx="261">
                  <c:v>1.4636510500807942</c:v>
                </c:pt>
                <c:pt idx="262">
                  <c:v>1.4879607514040272</c:v>
                </c:pt>
                <c:pt idx="263">
                  <c:v>1.5332509004892136</c:v>
                </c:pt>
                <c:pt idx="264">
                  <c:v>1.5292260440941341</c:v>
                </c:pt>
                <c:pt idx="265">
                  <c:v>1.4548181477315403</c:v>
                </c:pt>
                <c:pt idx="266">
                  <c:v>1.5142597249719225</c:v>
                </c:pt>
                <c:pt idx="267">
                  <c:v>1.5473618923369736</c:v>
                </c:pt>
                <c:pt idx="268">
                  <c:v>1.4524615006989983</c:v>
                </c:pt>
                <c:pt idx="269">
                  <c:v>1.3901177975587542</c:v>
                </c:pt>
                <c:pt idx="270">
                  <c:v>1.4474230756941431</c:v>
                </c:pt>
                <c:pt idx="271">
                  <c:v>1.5712658483877373</c:v>
                </c:pt>
                <c:pt idx="272">
                  <c:v>1.6236562569778901</c:v>
                </c:pt>
                <c:pt idx="273">
                  <c:v>1.5635448842467259</c:v>
                </c:pt>
                <c:pt idx="274">
                  <c:v>1.6103213221808854</c:v>
                </c:pt>
                <c:pt idx="275">
                  <c:v>1.5397485995065185</c:v>
                </c:pt>
                <c:pt idx="276">
                  <c:v>1.5548480585553692</c:v>
                </c:pt>
                <c:pt idx="277">
                  <c:v>1.4709143321753215</c:v>
                </c:pt>
                <c:pt idx="278">
                  <c:v>1.392578536791067</c:v>
                </c:pt>
                <c:pt idx="279">
                  <c:v>1.3563462895293865</c:v>
                </c:pt>
                <c:pt idx="280">
                  <c:v>1.2097113523521053</c:v>
                </c:pt>
                <c:pt idx="281">
                  <c:v>1.2774816263445121</c:v>
                </c:pt>
                <c:pt idx="282">
                  <c:v>1.2808398950131306</c:v>
                </c:pt>
                <c:pt idx="283">
                  <c:v>1.2943728841981805</c:v>
                </c:pt>
                <c:pt idx="284">
                  <c:v>1.2472011216439594</c:v>
                </c:pt>
                <c:pt idx="285">
                  <c:v>1.2541543864049709</c:v>
                </c:pt>
                <c:pt idx="286">
                  <c:v>1.1789500041732737</c:v>
                </c:pt>
                <c:pt idx="287">
                  <c:v>1.2212546279397163</c:v>
                </c:pt>
                <c:pt idx="288">
                  <c:v>1.2321248164310905</c:v>
                </c:pt>
                <c:pt idx="289">
                  <c:v>1.1779886779886617</c:v>
                </c:pt>
                <c:pt idx="290">
                  <c:v>1.1967020513407034</c:v>
                </c:pt>
                <c:pt idx="291">
                  <c:v>1.1917006929942131</c:v>
                </c:pt>
                <c:pt idx="292">
                  <c:v>1.4062402560957699</c:v>
                </c:pt>
                <c:pt idx="293">
                  <c:v>1.4658859681907055</c:v>
                </c:pt>
                <c:pt idx="294">
                  <c:v>1.4574479112677619</c:v>
                </c:pt>
                <c:pt idx="295">
                  <c:v>1.5199486797450534</c:v>
                </c:pt>
                <c:pt idx="296">
                  <c:v>1.5687328193787042</c:v>
                </c:pt>
                <c:pt idx="297">
                  <c:v>1.5524039553270974</c:v>
                </c:pt>
                <c:pt idx="298">
                  <c:v>1.5993318072140106</c:v>
                </c:pt>
                <c:pt idx="299">
                  <c:v>1.6969584569733076</c:v>
                </c:pt>
                <c:pt idx="300">
                  <c:v>1.6852545372237682</c:v>
                </c:pt>
                <c:pt idx="301">
                  <c:v>1.7824083597317797</c:v>
                </c:pt>
                <c:pt idx="302">
                  <c:v>1.7188591624542893</c:v>
                </c:pt>
                <c:pt idx="303">
                  <c:v>1.770093227647962</c:v>
                </c:pt>
                <c:pt idx="304">
                  <c:v>1.863334939067518</c:v>
                </c:pt>
                <c:pt idx="305">
                  <c:v>1.8672751084554351</c:v>
                </c:pt>
                <c:pt idx="306">
                  <c:v>1.6786546242183897</c:v>
                </c:pt>
                <c:pt idx="307">
                  <c:v>1.6368213459441172</c:v>
                </c:pt>
                <c:pt idx="308">
                  <c:v>1.545521142810613</c:v>
                </c:pt>
                <c:pt idx="309">
                  <c:v>1.5764438029800987</c:v>
                </c:pt>
                <c:pt idx="310">
                  <c:v>1.5031107592688553</c:v>
                </c:pt>
                <c:pt idx="311">
                  <c:v>1.4335937104241969</c:v>
                </c:pt>
                <c:pt idx="312">
                  <c:v>1.4225873687192525</c:v>
                </c:pt>
                <c:pt idx="313">
                  <c:v>1.5410111053849596</c:v>
                </c:pt>
                <c:pt idx="314">
                  <c:v>1.5453764961365524</c:v>
                </c:pt>
                <c:pt idx="315">
                  <c:v>1.5768765133171936</c:v>
                </c:pt>
                <c:pt idx="316">
                  <c:v>1.6320370277204788</c:v>
                </c:pt>
                <c:pt idx="317">
                  <c:v>1.6442181175359671</c:v>
                </c:pt>
                <c:pt idx="318">
                  <c:v>1.9091831710527529</c:v>
                </c:pt>
                <c:pt idx="319">
                  <c:v>1.8842192874261698</c:v>
                </c:pt>
                <c:pt idx="320">
                  <c:v>1.9809023776840462</c:v>
                </c:pt>
                <c:pt idx="321">
                  <c:v>1.9362198184856405</c:v>
                </c:pt>
                <c:pt idx="322">
                  <c:v>1.9958004199579937</c:v>
                </c:pt>
                <c:pt idx="323">
                  <c:v>1.8957629996604108</c:v>
                </c:pt>
                <c:pt idx="324">
                  <c:v>1.9602952913008842</c:v>
                </c:pt>
                <c:pt idx="325">
                  <c:v>1.8709073900841755</c:v>
                </c:pt>
                <c:pt idx="326">
                  <c:v>2.0102451882429095</c:v>
                </c:pt>
                <c:pt idx="327">
                  <c:v>2.0380799141860972</c:v>
                </c:pt>
                <c:pt idx="328">
                  <c:v>1.8523468670488041</c:v>
                </c:pt>
                <c:pt idx="329">
                  <c:v>1.7401529674499594</c:v>
                </c:pt>
                <c:pt idx="330">
                  <c:v>1.6071939182993322</c:v>
                </c:pt>
                <c:pt idx="331">
                  <c:v>1.6456368969114843</c:v>
                </c:pt>
                <c:pt idx="332">
                  <c:v>1.5730005895067789</c:v>
                </c:pt>
                <c:pt idx="333">
                  <c:v>1.6825035338464023</c:v>
                </c:pt>
                <c:pt idx="334">
                  <c:v>1.6665686332176577</c:v>
                </c:pt>
                <c:pt idx="335">
                  <c:v>1.7595279171894518</c:v>
                </c:pt>
                <c:pt idx="336">
                  <c:v>1.647668900738708</c:v>
                </c:pt>
                <c:pt idx="337">
                  <c:v>1.6431236934138393</c:v>
                </c:pt>
                <c:pt idx="338">
                  <c:v>1.4723663169390333</c:v>
                </c:pt>
                <c:pt idx="339">
                  <c:v>1.5028957998734604</c:v>
                </c:pt>
                <c:pt idx="340">
                  <c:v>1.552324112055059</c:v>
                </c:pt>
                <c:pt idx="341">
                  <c:v>1.6559989898891736</c:v>
                </c:pt>
                <c:pt idx="342">
                  <c:v>1.4915234500092023</c:v>
                </c:pt>
                <c:pt idx="343">
                  <c:v>0.93247090264731991</c:v>
                </c:pt>
                <c:pt idx="344">
                  <c:v>0.95085170389144213</c:v>
                </c:pt>
                <c:pt idx="345">
                  <c:v>0.90842391829011326</c:v>
                </c:pt>
                <c:pt idx="346">
                  <c:v>1.1638670858002298</c:v>
                </c:pt>
                <c:pt idx="347">
                  <c:v>1.3659438787797074</c:v>
                </c:pt>
                <c:pt idx="348">
                  <c:v>1.4448112889718923</c:v>
                </c:pt>
                <c:pt idx="349">
                  <c:v>1.3666769183453775</c:v>
                </c:pt>
                <c:pt idx="350">
                  <c:v>1.4279399611784926</c:v>
                </c:pt>
                <c:pt idx="351">
                  <c:v>1.5535246789861956</c:v>
                </c:pt>
                <c:pt idx="352">
                  <c:v>1.7152428810720322</c:v>
                </c:pt>
                <c:pt idx="353">
                  <c:v>1.7532293816402866</c:v>
                </c:pt>
                <c:pt idx="354">
                  <c:v>2.2555600175931723</c:v>
                </c:pt>
                <c:pt idx="355">
                  <c:v>3.2205454876867101</c:v>
                </c:pt>
                <c:pt idx="356">
                  <c:v>3.6439768502548819</c:v>
                </c:pt>
                <c:pt idx="357">
                  <c:v>3.9492188621121915</c:v>
                </c:pt>
                <c:pt idx="358">
                  <c:v>4.0099892291708406</c:v>
                </c:pt>
                <c:pt idx="359">
                  <c:v>4.0188541181613413</c:v>
                </c:pt>
                <c:pt idx="360">
                  <c:v>4.0743903596166531</c:v>
                </c:pt>
                <c:pt idx="361">
                  <c:v>4.5008059163743175</c:v>
                </c:pt>
                <c:pt idx="362">
                  <c:v>4.9511141427921679</c:v>
                </c:pt>
                <c:pt idx="363">
                  <c:v>5.238009801792276</c:v>
                </c:pt>
                <c:pt idx="364">
                  <c:v>5.3694938221649169</c:v>
                </c:pt>
                <c:pt idx="365">
                  <c:v>5.5747002319270766</c:v>
                </c:pt>
                <c:pt idx="366">
                  <c:v>5.5495815606152687</c:v>
                </c:pt>
                <c:pt idx="367">
                  <c:v>5.2549398665353131</c:v>
                </c:pt>
                <c:pt idx="368">
                  <c:v>5.0745606330951265</c:v>
                </c:pt>
                <c:pt idx="369">
                  <c:v>5.1925820256776056</c:v>
                </c:pt>
                <c:pt idx="370">
                  <c:v>4.9615102639296138</c:v>
                </c:pt>
                <c:pt idx="371">
                  <c:v>5.207476840431946</c:v>
                </c:pt>
                <c:pt idx="372">
                  <c:v>5.4720834396995155</c:v>
                </c:pt>
                <c:pt idx="373">
                  <c:v>5.3258571726684689</c:v>
                </c:pt>
                <c:pt idx="374">
                  <c:v>5.0903609019841367</c:v>
                </c:pt>
                <c:pt idx="375">
                  <c:v>4.8651364786533424</c:v>
                </c:pt>
                <c:pt idx="376">
                  <c:v>4.901181534834298</c:v>
                </c:pt>
                <c:pt idx="377">
                  <c:v>4.8445337792166088</c:v>
                </c:pt>
                <c:pt idx="378">
                  <c:v>4.7829553508150324</c:v>
                </c:pt>
                <c:pt idx="379">
                  <c:v>4.7629980220401213</c:v>
                </c:pt>
                <c:pt idx="380">
                  <c:v>4.6878299429858439</c:v>
                </c:pt>
                <c:pt idx="381">
                  <c:v>4.2800773423624427</c:v>
                </c:pt>
                <c:pt idx="382">
                  <c:v>4.1891490736375214</c:v>
                </c:pt>
                <c:pt idx="383">
                  <c:v>3.726184893798079</c:v>
                </c:pt>
                <c:pt idx="384">
                  <c:v>3.5924831008073532</c:v>
                </c:pt>
                <c:pt idx="385">
                  <c:v>3.3793620302014826</c:v>
                </c:pt>
                <c:pt idx="386">
                  <c:v>3.1533195323707019</c:v>
                </c:pt>
                <c:pt idx="387">
                  <c:v>2.931512475613518</c:v>
                </c:pt>
              </c:numCache>
            </c:numRef>
          </c:val>
          <c:smooth val="1"/>
          <c:extLst>
            <c:ext xmlns:c16="http://schemas.microsoft.com/office/drawing/2014/chart" uri="{C3380CC4-5D6E-409C-BE32-E72D297353CC}">
              <c16:uniqueId val="{00000001-042A-43FB-A460-6C07BA7A115A}"/>
            </c:ext>
          </c:extLst>
        </c:ser>
        <c:dLbls>
          <c:showLegendKey val="0"/>
          <c:showVal val="0"/>
          <c:showCatName val="0"/>
          <c:showSerName val="0"/>
          <c:showPercent val="0"/>
          <c:showBubbleSize val="0"/>
        </c:dLbls>
        <c:marker val="1"/>
        <c:smooth val="0"/>
        <c:axId val="1219262896"/>
        <c:axId val="1219262536"/>
      </c:lineChart>
      <c:dateAx>
        <c:axId val="796539376"/>
        <c:scaling>
          <c:orientation val="minMax"/>
          <c:max val="45322"/>
          <c:min val="42370"/>
        </c:scaling>
        <c:delete val="0"/>
        <c:axPos val="b"/>
        <c:numFmt formatCode="yyyy/mm" sourceLinked="0"/>
        <c:majorTickMark val="out"/>
        <c:minorTickMark val="none"/>
        <c:tickLblPos val="low"/>
        <c:txPr>
          <a:bodyPr rot="-5400000" vert="horz"/>
          <a:lstStyle/>
          <a:p>
            <a:pPr>
              <a:defRPr sz="900" b="0">
                <a:latin typeface="Squad Light" panose="00000400000000000000" pitchFamily="2" charset="0"/>
              </a:defRPr>
            </a:pPr>
            <a:endParaRPr lang="ro-RO"/>
          </a:p>
        </c:txPr>
        <c:crossAx val="796539936"/>
        <c:crosses val="autoZero"/>
        <c:auto val="0"/>
        <c:lblOffset val="100"/>
        <c:baseTimeUnit val="months"/>
        <c:majorUnit val="6"/>
        <c:majorTimeUnit val="months"/>
      </c:dateAx>
      <c:valAx>
        <c:axId val="796539936"/>
        <c:scaling>
          <c:orientation val="minMax"/>
        </c:scaling>
        <c:delete val="0"/>
        <c:axPos val="l"/>
        <c:majorGridlines>
          <c:spPr>
            <a:ln>
              <a:solidFill>
                <a:schemeClr val="bg1">
                  <a:lumMod val="75000"/>
                </a:schemeClr>
              </a:solidFill>
              <a:prstDash val="sysDot"/>
            </a:ln>
          </c:spPr>
        </c:majorGridlines>
        <c:numFmt formatCode="0.0" sourceLinked="0"/>
        <c:majorTickMark val="out"/>
        <c:minorTickMark val="none"/>
        <c:tickLblPos val="nextTo"/>
        <c:txPr>
          <a:bodyPr/>
          <a:lstStyle/>
          <a:p>
            <a:pPr>
              <a:defRPr sz="900" b="0">
                <a:latin typeface="Squad Light" panose="00000400000000000000" pitchFamily="2" charset="0"/>
              </a:defRPr>
            </a:pPr>
            <a:endParaRPr lang="ro-RO"/>
          </a:p>
        </c:txPr>
        <c:crossAx val="796539376"/>
        <c:crosses val="autoZero"/>
        <c:crossBetween val="between"/>
      </c:valAx>
      <c:valAx>
        <c:axId val="1219262536"/>
        <c:scaling>
          <c:orientation val="minMax"/>
          <c:max val="7"/>
        </c:scaling>
        <c:delete val="0"/>
        <c:axPos val="r"/>
        <c:numFmt formatCode="0.0" sourceLinked="1"/>
        <c:majorTickMark val="out"/>
        <c:minorTickMark val="none"/>
        <c:tickLblPos val="nextTo"/>
        <c:txPr>
          <a:bodyPr/>
          <a:lstStyle/>
          <a:p>
            <a:pPr>
              <a:defRPr sz="900" b="0">
                <a:latin typeface="Squad Light" panose="00000400000000000000" pitchFamily="2" charset="0"/>
              </a:defRPr>
            </a:pPr>
            <a:endParaRPr lang="ro-RO"/>
          </a:p>
        </c:txPr>
        <c:crossAx val="1219262896"/>
        <c:crosses val="max"/>
        <c:crossBetween val="between"/>
      </c:valAx>
      <c:dateAx>
        <c:axId val="1219262896"/>
        <c:scaling>
          <c:orientation val="minMax"/>
        </c:scaling>
        <c:delete val="1"/>
        <c:axPos val="b"/>
        <c:numFmt formatCode="m/d/yyyy" sourceLinked="1"/>
        <c:majorTickMark val="out"/>
        <c:minorTickMark val="none"/>
        <c:tickLblPos val="nextTo"/>
        <c:crossAx val="1219262536"/>
        <c:crosses val="autoZero"/>
        <c:auto val="1"/>
        <c:lblOffset val="100"/>
        <c:baseTimeUnit val="months"/>
      </c:dateAx>
    </c:plotArea>
    <c:legend>
      <c:legendPos val="b"/>
      <c:layout>
        <c:manualLayout>
          <c:xMode val="edge"/>
          <c:yMode val="edge"/>
          <c:x val="1.5645079142148612E-2"/>
          <c:y val="0.91638587242254366"/>
          <c:w val="0.96870973424186047"/>
          <c:h val="7.7344697073788923E-2"/>
        </c:manualLayout>
      </c:layout>
      <c:overlay val="0"/>
      <c:txPr>
        <a:bodyPr/>
        <a:lstStyle/>
        <a:p>
          <a:pPr>
            <a:defRPr sz="1000">
              <a:latin typeface="Squad Light" panose="00000400000000000000" pitchFamily="2" charset="0"/>
            </a:defRPr>
          </a:pPr>
          <a:endParaRPr lang="ro-RO"/>
        </a:p>
      </c:txPr>
    </c:legend>
    <c:plotVisOnly val="1"/>
    <c:dispBlanksAs val="gap"/>
    <c:showDLblsOverMax val="0"/>
  </c:chart>
  <c:spPr>
    <a:ln>
      <a:noFill/>
    </a:ln>
  </c:spPr>
  <c:txPr>
    <a:bodyPr/>
    <a:lstStyle/>
    <a:p>
      <a:pPr>
        <a:defRPr sz="1800" b="1"/>
      </a:pPr>
      <a:endParaRPr lang="ro-R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ez_data_new!$D$1</c:f>
              <c:strCache>
                <c:ptCount val="1"/>
                <c:pt idx="0">
                  <c:v>Inflation rate</c:v>
                </c:pt>
              </c:strCache>
            </c:strRef>
          </c:tx>
          <c:spPr>
            <a:ln w="28575" cap="rnd">
              <a:solidFill>
                <a:srgbClr val="00B050"/>
              </a:solidFill>
              <a:round/>
            </a:ln>
            <a:effectLst/>
          </c:spPr>
          <c:marker>
            <c:symbol val="none"/>
          </c:marker>
          <c:cat>
            <c:numRef>
              <c:f>ez_data_new!$C$2:$C$1000</c:f>
              <c:numCache>
                <c:formatCode>m/d/yyyy</c:formatCode>
                <c:ptCount val="951"/>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numCache>
            </c:numRef>
          </c:cat>
          <c:val>
            <c:numRef>
              <c:f>ez_data_new!$D$2:$D$1000</c:f>
              <c:numCache>
                <c:formatCode>0.0</c:formatCode>
                <c:ptCount val="951"/>
                <c:pt idx="0">
                  <c:v>0.9</c:v>
                </c:pt>
                <c:pt idx="1">
                  <c:v>0.9</c:v>
                </c:pt>
                <c:pt idx="2">
                  <c:v>1.3</c:v>
                </c:pt>
                <c:pt idx="3">
                  <c:v>1.6</c:v>
                </c:pt>
                <c:pt idx="4">
                  <c:v>2</c:v>
                </c:pt>
                <c:pt idx="5">
                  <c:v>1.9</c:v>
                </c:pt>
                <c:pt idx="6">
                  <c:v>2.2000000000000002</c:v>
                </c:pt>
                <c:pt idx="7">
                  <c:v>3</c:v>
                </c:pt>
                <c:pt idx="8">
                  <c:v>3.4</c:v>
                </c:pt>
                <c:pt idx="9">
                  <c:v>4.0999999999999996</c:v>
                </c:pt>
                <c:pt idx="10">
                  <c:v>4.9000000000000004</c:v>
                </c:pt>
                <c:pt idx="11">
                  <c:v>5</c:v>
                </c:pt>
                <c:pt idx="12">
                  <c:v>5.0999999999999996</c:v>
                </c:pt>
                <c:pt idx="13">
                  <c:v>5.9</c:v>
                </c:pt>
                <c:pt idx="14">
                  <c:v>7.4</c:v>
                </c:pt>
                <c:pt idx="15">
                  <c:v>7.4</c:v>
                </c:pt>
                <c:pt idx="16">
                  <c:v>8.1</c:v>
                </c:pt>
                <c:pt idx="17">
                  <c:v>8.6</c:v>
                </c:pt>
                <c:pt idx="18">
                  <c:v>8.9</c:v>
                </c:pt>
                <c:pt idx="19">
                  <c:v>9.1</c:v>
                </c:pt>
                <c:pt idx="20">
                  <c:v>9.9</c:v>
                </c:pt>
                <c:pt idx="21">
                  <c:v>10.6</c:v>
                </c:pt>
                <c:pt idx="22">
                  <c:v>10.1</c:v>
                </c:pt>
                <c:pt idx="23">
                  <c:v>9.1999999999999993</c:v>
                </c:pt>
                <c:pt idx="24">
                  <c:v>8.6</c:v>
                </c:pt>
                <c:pt idx="25">
                  <c:v>8.5</c:v>
                </c:pt>
                <c:pt idx="26">
                  <c:v>6.9</c:v>
                </c:pt>
                <c:pt idx="27">
                  <c:v>7</c:v>
                </c:pt>
                <c:pt idx="28">
                  <c:v>6.1</c:v>
                </c:pt>
                <c:pt idx="29">
                  <c:v>5.5</c:v>
                </c:pt>
                <c:pt idx="30">
                  <c:v>5.3</c:v>
                </c:pt>
                <c:pt idx="31">
                  <c:v>5.2</c:v>
                </c:pt>
                <c:pt idx="32">
                  <c:v>4.3</c:v>
                </c:pt>
                <c:pt idx="33">
                  <c:v>2.9</c:v>
                </c:pt>
                <c:pt idx="34">
                  <c:v>2.4</c:v>
                </c:pt>
                <c:pt idx="35" formatCode="0.00">
                  <c:v>2.9</c:v>
                </c:pt>
                <c:pt idx="36" formatCode="General">
                  <c:v>2.8</c:v>
                </c:pt>
              </c:numCache>
            </c:numRef>
          </c:val>
          <c:smooth val="0"/>
          <c:extLst>
            <c:ext xmlns:c16="http://schemas.microsoft.com/office/drawing/2014/chart" uri="{C3380CC4-5D6E-409C-BE32-E72D297353CC}">
              <c16:uniqueId val="{00000000-FEE5-4A6B-A2AC-7D5FEC678555}"/>
            </c:ext>
          </c:extLst>
        </c:ser>
        <c:ser>
          <c:idx val="1"/>
          <c:order val="1"/>
          <c:tx>
            <c:strRef>
              <c:f>ez_data_new!$E$1</c:f>
              <c:strCache>
                <c:ptCount val="1"/>
                <c:pt idx="0">
                  <c:v>Core inflation rate</c:v>
                </c:pt>
              </c:strCache>
            </c:strRef>
          </c:tx>
          <c:spPr>
            <a:ln w="28575" cap="rnd">
              <a:solidFill>
                <a:schemeClr val="accent2"/>
              </a:solidFill>
              <a:round/>
            </a:ln>
            <a:effectLst/>
          </c:spPr>
          <c:marker>
            <c:symbol val="none"/>
          </c:marker>
          <c:cat>
            <c:numRef>
              <c:f>ez_data_new!$C$2:$C$1000</c:f>
              <c:numCache>
                <c:formatCode>m/d/yyyy</c:formatCode>
                <c:ptCount val="951"/>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numCache>
            </c:numRef>
          </c:cat>
          <c:val>
            <c:numRef>
              <c:f>ez_data_new!$E$2:$E$1000</c:f>
              <c:numCache>
                <c:formatCode>0.0</c:formatCode>
                <c:ptCount val="951"/>
                <c:pt idx="0">
                  <c:v>1.41</c:v>
                </c:pt>
                <c:pt idx="1">
                  <c:v>1.1100000000000001</c:v>
                </c:pt>
                <c:pt idx="2">
                  <c:v>0.94</c:v>
                </c:pt>
                <c:pt idx="3">
                  <c:v>0.74</c:v>
                </c:pt>
                <c:pt idx="4">
                  <c:v>0.95</c:v>
                </c:pt>
                <c:pt idx="5">
                  <c:v>0.89</c:v>
                </c:pt>
                <c:pt idx="6">
                  <c:v>0.71</c:v>
                </c:pt>
                <c:pt idx="7">
                  <c:v>1.57</c:v>
                </c:pt>
                <c:pt idx="8">
                  <c:v>1.88</c:v>
                </c:pt>
                <c:pt idx="9">
                  <c:v>2.0499999999999998</c:v>
                </c:pt>
                <c:pt idx="10">
                  <c:v>2.61</c:v>
                </c:pt>
                <c:pt idx="11">
                  <c:v>2.62</c:v>
                </c:pt>
                <c:pt idx="12">
                  <c:v>2.27</c:v>
                </c:pt>
                <c:pt idx="13">
                  <c:v>2.72</c:v>
                </c:pt>
                <c:pt idx="14">
                  <c:v>2.96</c:v>
                </c:pt>
                <c:pt idx="15">
                  <c:v>3.48</c:v>
                </c:pt>
                <c:pt idx="16">
                  <c:v>3.75</c:v>
                </c:pt>
                <c:pt idx="17">
                  <c:v>3.73</c:v>
                </c:pt>
                <c:pt idx="18">
                  <c:v>4.03</c:v>
                </c:pt>
                <c:pt idx="19">
                  <c:v>4.3</c:v>
                </c:pt>
                <c:pt idx="20">
                  <c:v>4.75</c:v>
                </c:pt>
                <c:pt idx="21">
                  <c:v>5.0199999999999996</c:v>
                </c:pt>
                <c:pt idx="22">
                  <c:v>4.9800000000000004</c:v>
                </c:pt>
                <c:pt idx="23">
                  <c:v>5.18</c:v>
                </c:pt>
                <c:pt idx="24">
                  <c:v>5.29</c:v>
                </c:pt>
                <c:pt idx="25">
                  <c:v>5.61</c:v>
                </c:pt>
                <c:pt idx="26">
                  <c:v>5.66</c:v>
                </c:pt>
                <c:pt idx="27">
                  <c:v>5.6</c:v>
                </c:pt>
                <c:pt idx="28">
                  <c:v>5.34</c:v>
                </c:pt>
                <c:pt idx="29">
                  <c:v>5.48</c:v>
                </c:pt>
                <c:pt idx="30">
                  <c:v>5.48</c:v>
                </c:pt>
                <c:pt idx="31">
                  <c:v>5.28</c:v>
                </c:pt>
                <c:pt idx="32">
                  <c:v>4.53</c:v>
                </c:pt>
                <c:pt idx="33">
                  <c:v>4.18</c:v>
                </c:pt>
                <c:pt idx="34">
                  <c:v>3.56</c:v>
                </c:pt>
                <c:pt idx="35" formatCode="General">
                  <c:v>3.43</c:v>
                </c:pt>
                <c:pt idx="36" formatCode="General">
                  <c:v>3.3</c:v>
                </c:pt>
              </c:numCache>
            </c:numRef>
          </c:val>
          <c:smooth val="0"/>
          <c:extLst>
            <c:ext xmlns:c16="http://schemas.microsoft.com/office/drawing/2014/chart" uri="{C3380CC4-5D6E-409C-BE32-E72D297353CC}">
              <c16:uniqueId val="{00000001-FEE5-4A6B-A2AC-7D5FEC678555}"/>
            </c:ext>
          </c:extLst>
        </c:ser>
        <c:dLbls>
          <c:showLegendKey val="0"/>
          <c:showVal val="0"/>
          <c:showCatName val="0"/>
          <c:showSerName val="0"/>
          <c:showPercent val="0"/>
          <c:showBubbleSize val="0"/>
        </c:dLbls>
        <c:smooth val="0"/>
        <c:axId val="1185509296"/>
        <c:axId val="1185505696"/>
      </c:lineChart>
      <c:dateAx>
        <c:axId val="1185509296"/>
        <c:scaling>
          <c:orientation val="minMax"/>
        </c:scaling>
        <c:delete val="0"/>
        <c:axPos val="t"/>
        <c:numFmt formatCode="mm/yy" sourceLinked="0"/>
        <c:majorTickMark val="out"/>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o-RO"/>
          </a:p>
        </c:txPr>
        <c:crossAx val="1185505696"/>
        <c:crosses val="max"/>
        <c:auto val="1"/>
        <c:lblOffset val="100"/>
        <c:baseTimeUnit val="months"/>
      </c:dateAx>
      <c:valAx>
        <c:axId val="1185505696"/>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o-RO"/>
          </a:p>
        </c:txPr>
        <c:crossAx val="1185509296"/>
        <c:crosses val="max"/>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o-R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ro-R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D26AA920-4B94-4EC2-B0A7-867D05B470B0}" type="datetimeFigureOut">
              <a:rPr lang="ro-RO" smtClean="0"/>
              <a:t>26.02.2024</a:t>
            </a:fld>
            <a:endParaRPr lang="ro-RO"/>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ro-RO"/>
          </a:p>
        </p:txBody>
      </p:sp>
      <p:sp>
        <p:nvSpPr>
          <p:cNvPr id="5" name="Slide Number Placeholder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23885E36-C714-4C66-8A7F-11A8C36EB300}" type="slidenum">
              <a:rPr lang="ro-RO" smtClean="0"/>
              <a:t>‹#›</a:t>
            </a:fld>
            <a:endParaRPr lang="ro-RO"/>
          </a:p>
        </p:txBody>
      </p:sp>
    </p:spTree>
    <p:extLst>
      <p:ext uri="{BB962C8B-B14F-4D97-AF65-F5344CB8AC3E}">
        <p14:creationId xmlns:p14="http://schemas.microsoft.com/office/powerpoint/2010/main" val="1766098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hu-HU" dirty="0"/>
          </a:p>
        </p:txBody>
      </p:sp>
      <p:sp>
        <p:nvSpPr>
          <p:cNvPr id="3" name="Dátum helye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A96616B8-218D-418A-99A5-E079D1F78C8B}" type="datetimeFigureOut">
              <a:rPr lang="hu-HU" smtClean="0"/>
              <a:t>2024. 02. 26.</a:t>
            </a:fld>
            <a:endParaRPr lang="hu-HU" dirty="0"/>
          </a:p>
        </p:txBody>
      </p:sp>
      <p:sp>
        <p:nvSpPr>
          <p:cNvPr id="4" name="Diakép helye 3"/>
          <p:cNvSpPr>
            <a:spLocks noGrp="1" noRot="1" noChangeAspect="1"/>
          </p:cNvSpPr>
          <p:nvPr>
            <p:ph type="sldImg" idx="2"/>
          </p:nvPr>
        </p:nvSpPr>
        <p:spPr>
          <a:xfrm>
            <a:off x="1109663" y="1279525"/>
            <a:ext cx="4884737" cy="3454400"/>
          </a:xfrm>
          <a:prstGeom prst="rect">
            <a:avLst/>
          </a:prstGeom>
          <a:noFill/>
          <a:ln w="12700">
            <a:solidFill>
              <a:prstClr val="black"/>
            </a:solidFill>
          </a:ln>
        </p:spPr>
        <p:txBody>
          <a:bodyPr vert="horz" lIns="99075" tIns="49538" rIns="99075" bIns="49538" rtlCol="0" anchor="ctr"/>
          <a:lstStyle/>
          <a:p>
            <a:endParaRPr lang="hu-HU" dirty="0"/>
          </a:p>
        </p:txBody>
      </p:sp>
      <p:sp>
        <p:nvSpPr>
          <p:cNvPr id="5" name="Jegyzetek helye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6" name="Élőláb helye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hu-HU" dirty="0"/>
          </a:p>
        </p:txBody>
      </p:sp>
      <p:sp>
        <p:nvSpPr>
          <p:cNvPr id="7" name="Dia számának helye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6B6A1158-DBFA-44CB-9233-AB3E96F8F224}" type="slidenum">
              <a:rPr lang="hu-HU" smtClean="0"/>
              <a:t>‹#›</a:t>
            </a:fld>
            <a:endParaRPr lang="hu-HU" dirty="0"/>
          </a:p>
        </p:txBody>
      </p:sp>
    </p:spTree>
    <p:extLst>
      <p:ext uri="{BB962C8B-B14F-4D97-AF65-F5344CB8AC3E}">
        <p14:creationId xmlns:p14="http://schemas.microsoft.com/office/powerpoint/2010/main" val="117961682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6B6A1158-DBFA-44CB-9233-AB3E96F8F224}" type="slidenum">
              <a:rPr lang="hu-HU" smtClean="0"/>
              <a:t>1</a:t>
            </a:fld>
            <a:endParaRPr lang="hu-HU" dirty="0"/>
          </a:p>
        </p:txBody>
      </p:sp>
    </p:spTree>
    <p:extLst>
      <p:ext uri="{BB962C8B-B14F-4D97-AF65-F5344CB8AC3E}">
        <p14:creationId xmlns:p14="http://schemas.microsoft.com/office/powerpoint/2010/main" val="2413017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Header Placeholder 3"/>
          <p:cNvSpPr>
            <a:spLocks noGrp="1"/>
          </p:cNvSpPr>
          <p:nvPr>
            <p:ph type="hdr" sz="quarter" idx="10"/>
          </p:nvPr>
        </p:nvSpPr>
        <p:spPr/>
        <p:txBody>
          <a:bodyPr/>
          <a:lstStyle/>
          <a:p>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6B6A1158-DBFA-44CB-9233-AB3E96F8F224}" type="slidenum">
              <a:rPr lang="hu-HU" smtClean="0"/>
              <a:t>10</a:t>
            </a:fld>
            <a:endParaRPr lang="hu-HU" dirty="0"/>
          </a:p>
        </p:txBody>
      </p:sp>
    </p:spTree>
    <p:extLst>
      <p:ext uri="{BB962C8B-B14F-4D97-AF65-F5344CB8AC3E}">
        <p14:creationId xmlns:p14="http://schemas.microsoft.com/office/powerpoint/2010/main" val="2696247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Header Placeholder 3"/>
          <p:cNvSpPr>
            <a:spLocks noGrp="1"/>
          </p:cNvSpPr>
          <p:nvPr>
            <p:ph type="hdr" sz="quarter" idx="10"/>
          </p:nvPr>
        </p:nvSpPr>
        <p:spPr/>
        <p:txBody>
          <a:bodyPr/>
          <a:lstStyle/>
          <a:p>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6B6A1158-DBFA-44CB-9233-AB3E96F8F224}" type="slidenum">
              <a:rPr lang="hu-HU" smtClean="0"/>
              <a:t>11</a:t>
            </a:fld>
            <a:endParaRPr lang="hu-HU" dirty="0"/>
          </a:p>
        </p:txBody>
      </p:sp>
    </p:spTree>
    <p:extLst>
      <p:ext uri="{BB962C8B-B14F-4D97-AF65-F5344CB8AC3E}">
        <p14:creationId xmlns:p14="http://schemas.microsoft.com/office/powerpoint/2010/main" val="2000288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Header Placeholder 3"/>
          <p:cNvSpPr>
            <a:spLocks noGrp="1"/>
          </p:cNvSpPr>
          <p:nvPr>
            <p:ph type="hdr" sz="quarter"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C385F17-2A01-4690-9738-B00C49D274E5}" type="slidenum">
              <a:rPr lang="ro-RO" smtClean="0"/>
              <a:t>12</a:t>
            </a:fld>
            <a:endParaRPr lang="ro-RO"/>
          </a:p>
        </p:txBody>
      </p:sp>
    </p:spTree>
    <p:extLst>
      <p:ext uri="{BB962C8B-B14F-4D97-AF65-F5344CB8AC3E}">
        <p14:creationId xmlns:p14="http://schemas.microsoft.com/office/powerpoint/2010/main" val="3650767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Header Placeholder 3"/>
          <p:cNvSpPr>
            <a:spLocks noGrp="1"/>
          </p:cNvSpPr>
          <p:nvPr>
            <p:ph type="hdr" sz="quarter" idx="10"/>
          </p:nvPr>
        </p:nvSpPr>
        <p:spPr/>
        <p:txBody>
          <a:bodyPr/>
          <a:lstStyle/>
          <a:p>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C385F17-2A01-4690-9738-B00C49D274E5}" type="slidenum">
              <a:rPr lang="ro-RO" smtClean="0"/>
              <a:t>13</a:t>
            </a:fld>
            <a:endParaRPr lang="ro-RO"/>
          </a:p>
        </p:txBody>
      </p:sp>
    </p:spTree>
    <p:extLst>
      <p:ext uri="{BB962C8B-B14F-4D97-AF65-F5344CB8AC3E}">
        <p14:creationId xmlns:p14="http://schemas.microsoft.com/office/powerpoint/2010/main" val="2154838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Header Placeholder 3"/>
          <p:cNvSpPr>
            <a:spLocks noGrp="1"/>
          </p:cNvSpPr>
          <p:nvPr>
            <p:ph type="hdr" sz="quarter" idx="10"/>
          </p:nvPr>
        </p:nvSpPr>
        <p:spPr/>
        <p:txBody>
          <a:bodyPr/>
          <a:lstStyle/>
          <a:p>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6B6A1158-DBFA-44CB-9233-AB3E96F8F224}" type="slidenum">
              <a:rPr lang="hu-HU" smtClean="0"/>
              <a:t>2</a:t>
            </a:fld>
            <a:endParaRPr lang="hu-HU" dirty="0"/>
          </a:p>
        </p:txBody>
      </p:sp>
    </p:spTree>
    <p:extLst>
      <p:ext uri="{BB962C8B-B14F-4D97-AF65-F5344CB8AC3E}">
        <p14:creationId xmlns:p14="http://schemas.microsoft.com/office/powerpoint/2010/main" val="4196471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Header Placeholder 3"/>
          <p:cNvSpPr>
            <a:spLocks noGrp="1"/>
          </p:cNvSpPr>
          <p:nvPr>
            <p:ph type="hdr" sz="quarter" idx="10"/>
          </p:nvPr>
        </p:nvSpPr>
        <p:spPr/>
        <p:txBody>
          <a:bodyPr/>
          <a:lstStyle/>
          <a:p>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6B6A1158-DBFA-44CB-9233-AB3E96F8F224}" type="slidenum">
              <a:rPr lang="hu-HU" smtClean="0"/>
              <a:t>3</a:t>
            </a:fld>
            <a:endParaRPr lang="hu-HU" dirty="0"/>
          </a:p>
        </p:txBody>
      </p:sp>
    </p:spTree>
    <p:extLst>
      <p:ext uri="{BB962C8B-B14F-4D97-AF65-F5344CB8AC3E}">
        <p14:creationId xmlns:p14="http://schemas.microsoft.com/office/powerpoint/2010/main" val="1923233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Header Placeholder 3"/>
          <p:cNvSpPr>
            <a:spLocks noGrp="1"/>
          </p:cNvSpPr>
          <p:nvPr>
            <p:ph type="hdr" sz="quarter" idx="10"/>
          </p:nvPr>
        </p:nvSpPr>
        <p:spPr/>
        <p:txBody>
          <a:bodyPr/>
          <a:lstStyle/>
          <a:p>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6B6A1158-DBFA-44CB-9233-AB3E96F8F224}" type="slidenum">
              <a:rPr lang="hu-HU" smtClean="0"/>
              <a:t>4</a:t>
            </a:fld>
            <a:endParaRPr lang="hu-HU" dirty="0"/>
          </a:p>
        </p:txBody>
      </p:sp>
    </p:spTree>
    <p:extLst>
      <p:ext uri="{BB962C8B-B14F-4D97-AF65-F5344CB8AC3E}">
        <p14:creationId xmlns:p14="http://schemas.microsoft.com/office/powerpoint/2010/main" val="231483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6B6A1158-DBFA-44CB-9233-AB3E96F8F224}" type="slidenum">
              <a:rPr lang="hu-HU" smtClean="0"/>
              <a:t>5</a:t>
            </a:fld>
            <a:endParaRPr lang="hu-HU" dirty="0"/>
          </a:p>
        </p:txBody>
      </p:sp>
    </p:spTree>
    <p:extLst>
      <p:ext uri="{BB962C8B-B14F-4D97-AF65-F5344CB8AC3E}">
        <p14:creationId xmlns:p14="http://schemas.microsoft.com/office/powerpoint/2010/main" val="567769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Header Placeholder 3"/>
          <p:cNvSpPr>
            <a:spLocks noGrp="1"/>
          </p:cNvSpPr>
          <p:nvPr>
            <p:ph type="hdr" sz="quarter" idx="10"/>
          </p:nvPr>
        </p:nvSpPr>
        <p:spPr/>
        <p:txBody>
          <a:bodyPr/>
          <a:lstStyle/>
          <a:p>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6B6A1158-DBFA-44CB-9233-AB3E96F8F224}" type="slidenum">
              <a:rPr lang="hu-HU" smtClean="0"/>
              <a:t>6</a:t>
            </a:fld>
            <a:endParaRPr lang="hu-HU" dirty="0"/>
          </a:p>
        </p:txBody>
      </p:sp>
    </p:spTree>
    <p:extLst>
      <p:ext uri="{BB962C8B-B14F-4D97-AF65-F5344CB8AC3E}">
        <p14:creationId xmlns:p14="http://schemas.microsoft.com/office/powerpoint/2010/main" val="2911237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Header Placeholder 3"/>
          <p:cNvSpPr>
            <a:spLocks noGrp="1"/>
          </p:cNvSpPr>
          <p:nvPr>
            <p:ph type="hdr" sz="quarter" idx="10"/>
          </p:nvPr>
        </p:nvSpPr>
        <p:spPr/>
        <p:txBody>
          <a:bodyPr/>
          <a:lstStyle/>
          <a:p>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6B6A1158-DBFA-44CB-9233-AB3E96F8F224}" type="slidenum">
              <a:rPr lang="hu-HU" smtClean="0"/>
              <a:t>7</a:t>
            </a:fld>
            <a:endParaRPr lang="hu-HU" dirty="0"/>
          </a:p>
        </p:txBody>
      </p:sp>
    </p:spTree>
    <p:extLst>
      <p:ext uri="{BB962C8B-B14F-4D97-AF65-F5344CB8AC3E}">
        <p14:creationId xmlns:p14="http://schemas.microsoft.com/office/powerpoint/2010/main" val="735033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Header Placeholder 3"/>
          <p:cNvSpPr>
            <a:spLocks noGrp="1"/>
          </p:cNvSpPr>
          <p:nvPr>
            <p:ph type="hdr" sz="quarter" idx="10"/>
          </p:nvPr>
        </p:nvSpPr>
        <p:spPr/>
        <p:txBody>
          <a:bodyPr/>
          <a:lstStyle/>
          <a:p>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6B6A1158-DBFA-44CB-9233-AB3E96F8F224}" type="slidenum">
              <a:rPr lang="hu-HU" smtClean="0"/>
              <a:t>8</a:t>
            </a:fld>
            <a:endParaRPr lang="hu-HU" dirty="0"/>
          </a:p>
        </p:txBody>
      </p:sp>
    </p:spTree>
    <p:extLst>
      <p:ext uri="{BB962C8B-B14F-4D97-AF65-F5344CB8AC3E}">
        <p14:creationId xmlns:p14="http://schemas.microsoft.com/office/powerpoint/2010/main" val="928011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Header Placeholder 3"/>
          <p:cNvSpPr>
            <a:spLocks noGrp="1"/>
          </p:cNvSpPr>
          <p:nvPr>
            <p:ph type="hdr" sz="quarter" idx="10"/>
          </p:nvPr>
        </p:nvSpPr>
        <p:spPr/>
        <p:txBody>
          <a:bodyPr/>
          <a:lstStyle/>
          <a:p>
            <a:endParaRPr lang="hu-HU" dirty="0"/>
          </a:p>
        </p:txBody>
      </p:sp>
      <p:sp>
        <p:nvSpPr>
          <p:cNvPr id="5" name="Footer Placeholder 4"/>
          <p:cNvSpPr>
            <a:spLocks noGrp="1"/>
          </p:cNvSpPr>
          <p:nvPr>
            <p:ph type="ftr" sz="quarter" idx="11"/>
          </p:nvPr>
        </p:nvSpPr>
        <p:spPr/>
        <p:txBody>
          <a:bodyPr/>
          <a:lstStyle/>
          <a:p>
            <a:endParaRPr lang="hu-HU" dirty="0"/>
          </a:p>
        </p:txBody>
      </p:sp>
      <p:sp>
        <p:nvSpPr>
          <p:cNvPr id="6" name="Slide Number Placeholder 5"/>
          <p:cNvSpPr>
            <a:spLocks noGrp="1"/>
          </p:cNvSpPr>
          <p:nvPr>
            <p:ph type="sldNum" sz="quarter" idx="12"/>
          </p:nvPr>
        </p:nvSpPr>
        <p:spPr/>
        <p:txBody>
          <a:bodyPr/>
          <a:lstStyle/>
          <a:p>
            <a:fld id="{6B6A1158-DBFA-44CB-9233-AB3E96F8F224}" type="slidenum">
              <a:rPr lang="hu-HU" smtClean="0"/>
              <a:t>9</a:t>
            </a:fld>
            <a:endParaRPr lang="hu-HU" dirty="0"/>
          </a:p>
        </p:txBody>
      </p:sp>
    </p:spTree>
    <p:extLst>
      <p:ext uri="{BB962C8B-B14F-4D97-AF65-F5344CB8AC3E}">
        <p14:creationId xmlns:p14="http://schemas.microsoft.com/office/powerpoint/2010/main" val="215281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996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pic>
        <p:nvPicPr>
          <p:cNvPr id="8" name="Kép 7">
            <a:extLst>
              <a:ext uri="{FF2B5EF4-FFF2-40B4-BE49-F238E27FC236}">
                <a16:creationId xmlns:a16="http://schemas.microsoft.com/office/drawing/2014/main" id="{D5E3C51B-0744-4675-81D9-A399F71B5DD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485779" y="245332"/>
            <a:ext cx="2838450" cy="384810"/>
          </a:xfrm>
          <a:prstGeom prst="rect">
            <a:avLst/>
          </a:prstGeom>
        </p:spPr>
      </p:pic>
      <p:sp>
        <p:nvSpPr>
          <p:cNvPr id="9" name="Szövegdoboz 8">
            <a:extLst>
              <a:ext uri="{FF2B5EF4-FFF2-40B4-BE49-F238E27FC236}">
                <a16:creationId xmlns:a16="http://schemas.microsoft.com/office/drawing/2014/main" id="{51901C0B-A668-4061-82F4-E4AB6E45F563}"/>
              </a:ext>
            </a:extLst>
          </p:cNvPr>
          <p:cNvSpPr txBox="1"/>
          <p:nvPr userDrawn="1"/>
        </p:nvSpPr>
        <p:spPr>
          <a:xfrm>
            <a:off x="340621" y="299238"/>
            <a:ext cx="4452574" cy="276999"/>
          </a:xfrm>
          <a:prstGeom prst="rect">
            <a:avLst/>
          </a:prstGeom>
          <a:noFill/>
          <a:ln>
            <a:noFill/>
          </a:ln>
        </p:spPr>
        <p:txBody>
          <a:bodyPr wrap="square" lIns="0" tIns="0" rIns="0" bIns="0" rtlCol="0">
            <a:spAutoFit/>
          </a:bodyPr>
          <a:lstStyle/>
          <a:p>
            <a:r>
              <a:rPr lang="hu-HU" sz="1800" i="0" dirty="0">
                <a:solidFill>
                  <a:srgbClr val="006648"/>
                </a:solidFill>
                <a:effectLst/>
                <a:latin typeface="Squad Light" panose="00000400000000000000" pitchFamily="50" charset="0"/>
                <a:ea typeface="Calibri" panose="020F0502020204030204" pitchFamily="34" charset="0"/>
                <a:cs typeface="Times New Roman" panose="02020603050405020304" pitchFamily="18" charset="0"/>
              </a:rPr>
              <a:t>WEEKLY REPORT - </a:t>
            </a:r>
            <a:fld id="{64290B9D-BC86-4531-8992-A2F3BA98C1F7}" type="datetime4">
              <a:rPr lang="en-GB" sz="1800" i="0" smtClean="0">
                <a:solidFill>
                  <a:srgbClr val="006648"/>
                </a:solidFill>
                <a:effectLst/>
                <a:latin typeface="Squad Light" panose="00000400000000000000" pitchFamily="50" charset="0"/>
                <a:ea typeface="Calibri" panose="020F0502020204030204" pitchFamily="34" charset="0"/>
                <a:cs typeface="Times New Roman" panose="02020603050405020304" pitchFamily="18" charset="0"/>
              </a:rPr>
              <a:t>26 February 2024</a:t>
            </a:fld>
            <a:endParaRPr lang="hu-HU" dirty="0"/>
          </a:p>
        </p:txBody>
      </p:sp>
      <p:sp>
        <p:nvSpPr>
          <p:cNvPr id="4" name="Szövegdoboz 3">
            <a:extLst>
              <a:ext uri="{FF2B5EF4-FFF2-40B4-BE49-F238E27FC236}">
                <a16:creationId xmlns:a16="http://schemas.microsoft.com/office/drawing/2014/main" id="{F8F7665B-DCA5-E363-B191-80C66BFFD6BF}"/>
              </a:ext>
            </a:extLst>
          </p:cNvPr>
          <p:cNvSpPr txBox="1"/>
          <p:nvPr userDrawn="1"/>
        </p:nvSpPr>
        <p:spPr>
          <a:xfrm>
            <a:off x="0" y="7299489"/>
            <a:ext cx="10691813" cy="153888"/>
          </a:xfrm>
          <a:prstGeom prst="rect">
            <a:avLst/>
          </a:prstGeom>
          <a:noFill/>
          <a:ln>
            <a:noFill/>
          </a:ln>
        </p:spPr>
        <p:txBody>
          <a:bodyPr wrap="square" lIns="0" tIns="0" rIns="0" bIns="0" rtlCol="0">
            <a:spAutoFit/>
          </a:bodyPr>
          <a:lstStyle/>
          <a:p>
            <a:pPr algn="ctr"/>
            <a:r>
              <a:rPr lang="hu-HU" sz="1000" i="0" dirty="0">
                <a:solidFill>
                  <a:srgbClr val="006648"/>
                </a:solidFill>
                <a:effectLst/>
                <a:latin typeface="Squad Light" panose="00000400000000000000" pitchFamily="50" charset="0"/>
                <a:ea typeface="Calibri" panose="020F0502020204030204" pitchFamily="34" charset="0"/>
                <a:cs typeface="Times New Roman" panose="02020603050405020304" pitchFamily="18" charset="0"/>
              </a:rPr>
              <a:t> </a:t>
            </a:r>
            <a:fld id="{4C80D5F8-DF46-4DCD-AB47-4C8776770B69}" type="slidenum">
              <a:rPr lang="hu-HU" sz="1000" i="0" smtClean="0">
                <a:solidFill>
                  <a:srgbClr val="006648"/>
                </a:solidFill>
                <a:effectLst/>
                <a:latin typeface="Squad Light" panose="00000400000000000000" pitchFamily="50" charset="0"/>
                <a:ea typeface="Calibri" panose="020F0502020204030204" pitchFamily="34" charset="0"/>
                <a:cs typeface="Times New Roman" panose="02020603050405020304" pitchFamily="18" charset="0"/>
              </a:rPr>
              <a:pPr algn="ctr"/>
              <a:t>‹#›</a:t>
            </a:fld>
            <a:endParaRPr lang="hu-HU" sz="1000" dirty="0"/>
          </a:p>
        </p:txBody>
      </p:sp>
    </p:spTree>
    <p:extLst>
      <p:ext uri="{BB962C8B-B14F-4D97-AF65-F5344CB8AC3E}">
        <p14:creationId xmlns:p14="http://schemas.microsoft.com/office/powerpoint/2010/main" val="21275018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ktum 1" hidden="1">
            <a:extLst>
              <a:ext uri="{FF2B5EF4-FFF2-40B4-BE49-F238E27FC236}">
                <a16:creationId xmlns:a16="http://schemas.microsoft.com/office/drawing/2014/main" id="{62B3F9A4-E598-4441-8675-88E67B895AA7}"/>
              </a:ext>
            </a:extLst>
          </p:cNvPr>
          <p:cNvGraphicFramePr>
            <a:graphicFrameLocks noChangeAspect="1"/>
          </p:cNvGraphicFramePr>
          <p:nvPr userDrawn="1">
            <p:custDataLst>
              <p:tags r:id="rId5"/>
            </p:custDataLst>
            <p:extLst>
              <p:ext uri="{D42A27DB-BD31-4B8C-83A1-F6EECF244321}">
                <p14:modId xmlns:p14="http://schemas.microsoft.com/office/powerpoint/2010/main" val="88506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6" imgW="306" imgH="306" progId="TCLayout.ActiveDocument.1">
                  <p:embed/>
                </p:oleObj>
              </mc:Choice>
              <mc:Fallback>
                <p:oleObj name="think-cell Slide" r:id="rId6" imgW="306" imgH="30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989559378"/>
      </p:ext>
    </p:extLst>
  </p:cSld>
  <p:clrMap bg1="lt1" tx1="dk1" bg2="lt2" tx2="dk2" accent1="accent1" accent2="accent2" accent3="accent3" accent4="accent4" accent5="accent5" accent6="accent6" hlink="hlink" folHlink="folHlink"/>
  <p:sldLayoutIdLst>
    <p:sldLayoutId id="2147483662" r:id="rId1"/>
    <p:sldLayoutId id="2147483661" r:id="rId2"/>
  </p:sldLayoutIdLst>
  <p:hf hd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jpe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otpbank.ro/e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newsletters@otpbank.ro"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e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slideLayout" Target="../slideLayouts/slideLayout2.xml"/><Relationship Id="rId7" Type="http://schemas.openxmlformats.org/officeDocument/2006/relationships/hyperlink" Target="https://apnews.com/article/government-shutdown-congress-biden-trump-mccarthy-f1b06964cf549b09977677e5f70bf9ff" TargetMode="Externa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3.xml"/><Relationship Id="rId9" Type="http://schemas.openxmlformats.org/officeDocument/2006/relationships/image" Target="../media/image8.emf"/></Relationships>
</file>

<file path=ppt/slides/_rels/slide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2.xml"/><Relationship Id="rId7" Type="http://schemas.openxmlformats.org/officeDocument/2006/relationships/chart" Target="../charts/chart2.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emf"/><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oleObject" Target="../embeddings/oleObject6.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emf"/><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um 3" hidden="1">
            <a:extLst>
              <a:ext uri="{FF2B5EF4-FFF2-40B4-BE49-F238E27FC236}">
                <a16:creationId xmlns:a16="http://schemas.microsoft.com/office/drawing/2014/main" id="{CA4D3AEA-95F3-46DE-810C-E34D25CAE254}"/>
              </a:ext>
            </a:extLst>
          </p:cNvPr>
          <p:cNvGraphicFramePr>
            <a:graphicFrameLocks noChangeAspect="1"/>
          </p:cNvGraphicFramePr>
          <p:nvPr>
            <p:custDataLst>
              <p:tags r:id="rId2"/>
            </p:custDataLst>
            <p:extLst>
              <p:ext uri="{D42A27DB-BD31-4B8C-83A1-F6EECF244321}">
                <p14:modId xmlns:p14="http://schemas.microsoft.com/office/powerpoint/2010/main" val="1687925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think-cell Slide" r:id="rId5" imgW="425" imgH="424" progId="TCLayout.ActiveDocument.1">
                  <p:embed/>
                </p:oleObj>
              </mc:Choice>
              <mc:Fallback>
                <p:oleObj name="think-cell Slide" r:id="rId5" imgW="425" imgH="424" progId="TCLayout.ActiveDocument.1">
                  <p:embed/>
                  <p:pic>
                    <p:nvPicPr>
                      <p:cNvPr id="4" name="Objektum 3" hidden="1">
                        <a:extLst>
                          <a:ext uri="{FF2B5EF4-FFF2-40B4-BE49-F238E27FC236}">
                            <a16:creationId xmlns:a16="http://schemas.microsoft.com/office/drawing/2014/main" id="{CA4D3AEA-95F3-46DE-810C-E34D25CAE25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3" name="Kép 2">
            <a:extLst>
              <a:ext uri="{FF2B5EF4-FFF2-40B4-BE49-F238E27FC236}">
                <a16:creationId xmlns:a16="http://schemas.microsoft.com/office/drawing/2014/main" id="{4A8C289D-B1FE-6EB3-DBB5-CADF564BD26F}"/>
              </a:ext>
            </a:extLst>
          </p:cNvPr>
          <p:cNvPicPr>
            <a:picLocks noChangeAspect="1"/>
          </p:cNvPicPr>
          <p:nvPr/>
        </p:nvPicPr>
        <p:blipFill rotWithShape="1">
          <a:blip r:embed="rId7">
            <a:extLst>
              <a:ext uri="{28A0092B-C50C-407E-A947-70E740481C1C}">
                <a14:useLocalDpi xmlns:a14="http://schemas.microsoft.com/office/drawing/2010/main" val="0"/>
              </a:ext>
            </a:extLst>
          </a:blip>
          <a:srcRect l="34810" t="6155" r="11190" b="6155"/>
          <a:stretch/>
        </p:blipFill>
        <p:spPr>
          <a:xfrm>
            <a:off x="-78659" y="0"/>
            <a:ext cx="10849130" cy="7669161"/>
          </a:xfrm>
          <a:prstGeom prst="rect">
            <a:avLst/>
          </a:prstGeom>
        </p:spPr>
      </p:pic>
      <p:pic>
        <p:nvPicPr>
          <p:cNvPr id="5" name="Kép 4">
            <a:extLst>
              <a:ext uri="{FF2B5EF4-FFF2-40B4-BE49-F238E27FC236}">
                <a16:creationId xmlns:a16="http://schemas.microsoft.com/office/drawing/2014/main" id="{66E5C66D-7FEC-1F7C-77CB-88DACA607E11}"/>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746" r="-1" b="52665"/>
          <a:stretch/>
        </p:blipFill>
        <p:spPr>
          <a:xfrm>
            <a:off x="5919019" y="4756830"/>
            <a:ext cx="4686922" cy="2890028"/>
          </a:xfrm>
          <a:prstGeom prst="rect">
            <a:avLst/>
          </a:prstGeom>
        </p:spPr>
      </p:pic>
      <p:pic>
        <p:nvPicPr>
          <p:cNvPr id="9" name="Kép 8">
            <a:extLst>
              <a:ext uri="{FF2B5EF4-FFF2-40B4-BE49-F238E27FC236}">
                <a16:creationId xmlns:a16="http://schemas.microsoft.com/office/drawing/2014/main" id="{93317840-5E04-48AD-9250-A1DB849650B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10000" y="756000"/>
            <a:ext cx="2837180" cy="384810"/>
          </a:xfrm>
          <a:prstGeom prst="rect">
            <a:avLst/>
          </a:prstGeom>
        </p:spPr>
      </p:pic>
      <p:sp>
        <p:nvSpPr>
          <p:cNvPr id="11" name="Rectangle 2">
            <a:extLst>
              <a:ext uri="{FF2B5EF4-FFF2-40B4-BE49-F238E27FC236}">
                <a16:creationId xmlns:a16="http://schemas.microsoft.com/office/drawing/2014/main" id="{21366982-B3DE-423D-BCBC-A40A0F410DB6}"/>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13" name="Szövegdoboz 12">
            <a:extLst>
              <a:ext uri="{FF2B5EF4-FFF2-40B4-BE49-F238E27FC236}">
                <a16:creationId xmlns:a16="http://schemas.microsoft.com/office/drawing/2014/main" id="{6EC5879A-3006-473E-8B5D-F03E94E5ED40}"/>
              </a:ext>
            </a:extLst>
          </p:cNvPr>
          <p:cNvSpPr txBox="1"/>
          <p:nvPr/>
        </p:nvSpPr>
        <p:spPr>
          <a:xfrm>
            <a:off x="275488" y="-183588"/>
            <a:ext cx="8467820" cy="6860853"/>
          </a:xfrm>
          <a:prstGeom prst="rect">
            <a:avLst/>
          </a:prstGeom>
          <a:noFill/>
        </p:spPr>
        <p:txBody>
          <a:bodyPr wrap="square" lIns="0" tIns="0" rIns="0" bIns="0" rtlCol="0">
            <a:spAutoFit/>
          </a:bodyPr>
          <a:lstStyle/>
          <a:p>
            <a:pPr marL="284400">
              <a:lnSpc>
                <a:spcPts val="2400"/>
              </a:lnSpc>
              <a:spcBef>
                <a:spcPts val="1200"/>
              </a:spcBef>
              <a:spcAft>
                <a:spcPts val="500"/>
              </a:spcAft>
            </a:pPr>
            <a:endParaRPr lang="en-GB" sz="3600" b="1" dirty="0">
              <a:solidFill>
                <a:srgbClr val="FFFFFF"/>
              </a:solidFill>
              <a:effectLst/>
              <a:latin typeface="Squad Heavy" panose="00000900000000000000" pitchFamily="50" charset="0"/>
              <a:ea typeface="Times New Roman" panose="02020603050405020304" pitchFamily="18" charset="0"/>
              <a:cs typeface="Times New Roman" panose="02020603050405020304" pitchFamily="18" charset="0"/>
            </a:endParaRPr>
          </a:p>
          <a:p>
            <a:pPr marL="284400">
              <a:lnSpc>
                <a:spcPts val="2400"/>
              </a:lnSpc>
              <a:spcBef>
                <a:spcPts val="1200"/>
              </a:spcBef>
              <a:spcAft>
                <a:spcPts val="500"/>
              </a:spcAft>
            </a:pPr>
            <a:r>
              <a:rPr lang="en-GB" sz="3600" b="1" dirty="0">
                <a:solidFill>
                  <a:srgbClr val="FFFFFF"/>
                </a:solidFill>
                <a:effectLst/>
                <a:latin typeface="Squad Heavy" panose="00000900000000000000" pitchFamily="50" charset="0"/>
                <a:ea typeface="Times New Roman" panose="02020603050405020304" pitchFamily="18" charset="0"/>
                <a:cs typeface="Times New Roman" panose="02020603050405020304" pitchFamily="18" charset="0"/>
              </a:rPr>
              <a:t>OTP Weekly Outlook</a:t>
            </a:r>
          </a:p>
          <a:p>
            <a:pPr marL="284400">
              <a:lnSpc>
                <a:spcPts val="2400"/>
              </a:lnSpc>
            </a:pPr>
            <a:r>
              <a:rPr lang="en-GB" sz="1800" dirty="0">
                <a:solidFill>
                  <a:srgbClr val="FFFFFF"/>
                </a:solidFill>
                <a:effectLst/>
                <a:latin typeface="Squad Light" panose="00000400000000000000" pitchFamily="50" charset="0"/>
                <a:ea typeface="Calibri" panose="020F0502020204030204" pitchFamily="34" charset="0"/>
                <a:cs typeface="Times New Roman" panose="02020603050405020304" pitchFamily="18" charset="0"/>
              </a:rPr>
              <a:t> </a:t>
            </a:r>
            <a:endParaRPr lang="en-GB" sz="1200" dirty="0">
              <a:effectLst/>
              <a:latin typeface="Squad Light" panose="00000400000000000000" pitchFamily="50" charset="0"/>
              <a:ea typeface="Calibri" panose="020F0502020204030204" pitchFamily="34" charset="0"/>
              <a:cs typeface="Times New Roman" panose="02020603050405020304" pitchFamily="18" charset="0"/>
            </a:endParaRPr>
          </a:p>
          <a:p>
            <a:pPr marL="284400" marR="0" lvl="0" indent="0" defTabSz="457200" rtl="0" eaLnBrk="1" fontAlgn="auto" latinLnBrk="0" hangingPunct="1">
              <a:lnSpc>
                <a:spcPts val="2400"/>
              </a:lnSpc>
              <a:spcBef>
                <a:spcPts val="0"/>
              </a:spcBef>
              <a:spcAft>
                <a:spcPts val="500"/>
              </a:spcAft>
              <a:buClrTx/>
              <a:buSzTx/>
              <a:buFontTx/>
              <a:buNone/>
              <a:tabLst/>
              <a:defRPr/>
            </a:pPr>
            <a:r>
              <a:rPr kumimoji="0" lang="en-GB" sz="2200" b="1" i="0" u="none" strike="noStrike" kern="0" cap="none" spc="0" normalizeH="0" baseline="0" noProof="0" dirty="0">
                <a:ln>
                  <a:noFill/>
                </a:ln>
                <a:solidFill>
                  <a:srgbClr val="FFFFFF"/>
                </a:solidFill>
                <a:effectLst/>
                <a:uLnTx/>
                <a:uFillTx/>
                <a:latin typeface="Squad" panose="00000500000000000000" pitchFamily="50" charset="0"/>
                <a:ea typeface="Times New Roman" panose="02020603050405020304" pitchFamily="18" charset="0"/>
                <a:cs typeface="Times New Roman" panose="02020603050405020304" pitchFamily="18" charset="0"/>
              </a:rPr>
              <a:t>Next week’s spotlight:</a:t>
            </a:r>
          </a:p>
          <a:p>
            <a:pPr marL="284400" indent="-285750">
              <a:lnSpc>
                <a:spcPts val="2400"/>
              </a:lnSpc>
              <a:spcBef>
                <a:spcPts val="600"/>
              </a:spcBef>
              <a:buClr>
                <a:srgbClr val="FFFFFF"/>
              </a:buClr>
              <a:buSzPts val="1200"/>
              <a:buFont typeface="Arial" panose="020B0604020202020204" pitchFamily="34" charset="0"/>
              <a:buChar char="•"/>
              <a:defRPr/>
            </a:pPr>
            <a:r>
              <a:rPr lang="en-GB" sz="1600" dirty="0">
                <a:solidFill>
                  <a:schemeClr val="bg1"/>
                </a:solidFill>
                <a:latin typeface="Squad Light" panose="00000400000000000000" pitchFamily="2" charset="0"/>
              </a:rPr>
              <a:t>January core PCE  from the USA</a:t>
            </a:r>
          </a:p>
          <a:p>
            <a:pPr marL="284400" indent="-285750">
              <a:lnSpc>
                <a:spcPts val="2400"/>
              </a:lnSpc>
              <a:spcBef>
                <a:spcPts val="600"/>
              </a:spcBef>
              <a:buClr>
                <a:srgbClr val="FFFFFF"/>
              </a:buClr>
              <a:buSzPts val="1200"/>
              <a:buFont typeface="Arial" panose="020B0604020202020204" pitchFamily="34" charset="0"/>
              <a:buChar char="•"/>
              <a:defRPr/>
            </a:pPr>
            <a:r>
              <a:rPr lang="en-GB" sz="1600" dirty="0">
                <a:solidFill>
                  <a:schemeClr val="bg1"/>
                </a:solidFill>
                <a:latin typeface="Squad Light" panose="00000400000000000000" pitchFamily="2" charset="0"/>
              </a:rPr>
              <a:t>February inflation from the euro area</a:t>
            </a:r>
            <a:endParaRPr kumimoji="0" lang="en-GB" sz="2200" b="1" i="0" u="none" strike="noStrike" kern="0" cap="none" spc="0" normalizeH="0" baseline="0" noProof="0" dirty="0">
              <a:ln>
                <a:noFill/>
              </a:ln>
              <a:solidFill>
                <a:schemeClr val="bg1"/>
              </a:solidFill>
              <a:effectLst/>
              <a:uLnTx/>
              <a:uFillTx/>
              <a:latin typeface="Squad" panose="00000500000000000000" pitchFamily="50" charset="0"/>
              <a:ea typeface="Times New Roman" panose="02020603050405020304" pitchFamily="18" charset="0"/>
              <a:cs typeface="Times New Roman" panose="02020603050405020304" pitchFamily="18" charset="0"/>
            </a:endParaRPr>
          </a:p>
          <a:p>
            <a:pPr marL="284400">
              <a:lnSpc>
                <a:spcPts val="2400"/>
              </a:lnSpc>
              <a:spcBef>
                <a:spcPts val="600"/>
              </a:spcBef>
              <a:buClr>
                <a:srgbClr val="FFFFFF"/>
              </a:buClr>
              <a:buSzPts val="1200"/>
              <a:defRPr/>
            </a:pPr>
            <a:r>
              <a:rPr kumimoji="0" lang="en-GB" sz="2200" b="1" i="0" u="none" strike="noStrike" kern="0" cap="none" spc="0" normalizeH="0" baseline="0" noProof="0" dirty="0">
                <a:ln>
                  <a:noFill/>
                </a:ln>
                <a:solidFill>
                  <a:schemeClr val="bg1"/>
                </a:solidFill>
                <a:effectLst/>
                <a:uLnTx/>
                <a:uFillTx/>
                <a:latin typeface="Squad" panose="00000500000000000000" pitchFamily="50" charset="0"/>
                <a:ea typeface="Times New Roman" panose="02020603050405020304" pitchFamily="18" charset="0"/>
                <a:cs typeface="Times New Roman" panose="02020603050405020304" pitchFamily="18" charset="0"/>
              </a:rPr>
              <a:t>This week:</a:t>
            </a:r>
          </a:p>
          <a:p>
            <a:pPr marL="284400" indent="-285750" algn="just">
              <a:lnSpc>
                <a:spcPts val="2000"/>
              </a:lnSpc>
              <a:spcBef>
                <a:spcPts val="600"/>
              </a:spcBef>
              <a:buClr>
                <a:srgbClr val="FFFFFF"/>
              </a:buClr>
              <a:buSzPts val="1200"/>
              <a:buFont typeface="Arial" panose="020B0604020202020204" pitchFamily="34" charset="0"/>
              <a:buChar char="•"/>
              <a:defRPr/>
            </a:pPr>
            <a:r>
              <a:rPr lang="en-GB" sz="1500" dirty="0">
                <a:solidFill>
                  <a:schemeClr val="bg1"/>
                </a:solidFill>
                <a:latin typeface="Squad Light" panose="00000400000000000000" pitchFamily="2" charset="0"/>
              </a:rPr>
              <a:t>The USA is still in expansion in February according to PMIs</a:t>
            </a:r>
          </a:p>
          <a:p>
            <a:pPr marL="284400" indent="-285750" algn="just">
              <a:lnSpc>
                <a:spcPts val="2000"/>
              </a:lnSpc>
              <a:spcBef>
                <a:spcPts val="600"/>
              </a:spcBef>
              <a:buClr>
                <a:srgbClr val="FFFFFF"/>
              </a:buClr>
              <a:buSzPts val="1200"/>
              <a:buFont typeface="Arial" panose="020B0604020202020204" pitchFamily="34" charset="0"/>
              <a:buChar char="•"/>
              <a:defRPr/>
            </a:pPr>
            <a:r>
              <a:rPr lang="en-GB" sz="1500" dirty="0">
                <a:solidFill>
                  <a:schemeClr val="bg1"/>
                </a:solidFill>
                <a:latin typeface="Squad Light" panose="00000400000000000000" pitchFamily="2" charset="0"/>
              </a:rPr>
              <a:t>Euro area negotiated wages peaked but are still elevated in 2023Q4, while service sector PMI was above the consensus, but overall PMIs still suggest stagnating activity</a:t>
            </a:r>
          </a:p>
          <a:p>
            <a:pPr marL="284400" indent="-285750" algn="just">
              <a:lnSpc>
                <a:spcPts val="2000"/>
              </a:lnSpc>
              <a:spcBef>
                <a:spcPts val="600"/>
              </a:spcBef>
              <a:buClr>
                <a:srgbClr val="FFFFFF"/>
              </a:buClr>
              <a:buSzPts val="1200"/>
              <a:buFont typeface="Arial" panose="020B0604020202020204" pitchFamily="34" charset="0"/>
              <a:buChar char="•"/>
              <a:defRPr/>
            </a:pPr>
            <a:r>
              <a:rPr lang="en-US" sz="1500" dirty="0">
                <a:solidFill>
                  <a:schemeClr val="bg1"/>
                </a:solidFill>
                <a:latin typeface="Squad Light" panose="00000400000000000000" pitchFamily="2" charset="0"/>
              </a:rPr>
              <a:t>The rate expectations priced in the futures lately met what the Fed was communicating: only three rate cuts are expected for 2024. The US 10Y yields edged higher this week, but the German 10Y slightly dropped after both rising to 3M highs mid-week. </a:t>
            </a:r>
          </a:p>
          <a:p>
            <a:pPr marL="284400" indent="-285750" algn="just">
              <a:lnSpc>
                <a:spcPts val="2000"/>
              </a:lnSpc>
              <a:spcBef>
                <a:spcPts val="600"/>
              </a:spcBef>
              <a:buClr>
                <a:srgbClr val="FFFFFF"/>
              </a:buClr>
              <a:buSzPts val="1200"/>
              <a:buFont typeface="Arial" panose="020B0604020202020204" pitchFamily="34" charset="0"/>
              <a:buChar char="•"/>
              <a:defRPr/>
            </a:pPr>
            <a:r>
              <a:rPr lang="en-US" sz="1500" dirty="0">
                <a:solidFill>
                  <a:schemeClr val="bg1"/>
                </a:solidFill>
                <a:latin typeface="Squad Light" panose="00000400000000000000" pitchFamily="2" charset="0"/>
              </a:rPr>
              <a:t>Though the minutes of latest ECB and FOMC meetings brought no surprise, the latest PMIs in the eurozone mostly showing stronger-than-expected business activity cooled rate cut expectations further.</a:t>
            </a:r>
          </a:p>
          <a:p>
            <a:pPr marL="284400" indent="-285750" algn="just">
              <a:lnSpc>
                <a:spcPts val="2000"/>
              </a:lnSpc>
              <a:spcBef>
                <a:spcPts val="600"/>
              </a:spcBef>
              <a:buClr>
                <a:srgbClr val="FFFFFF"/>
              </a:buClr>
              <a:buSzPts val="1200"/>
              <a:buFont typeface="Arial" panose="020B0604020202020204" pitchFamily="34" charset="0"/>
              <a:buChar char="•"/>
              <a:defRPr/>
            </a:pPr>
            <a:r>
              <a:rPr lang="en-US" sz="1500" dirty="0">
                <a:solidFill>
                  <a:schemeClr val="bg1"/>
                </a:solidFill>
                <a:latin typeface="Squad Light" panose="00000400000000000000" pitchFamily="2" charset="0"/>
              </a:rPr>
              <a:t>The EUR/USD increased above 1.08, after climbing temporarily near 1.09 on Thursday.</a:t>
            </a:r>
          </a:p>
          <a:p>
            <a:pPr marL="284400" indent="-285750" algn="just">
              <a:lnSpc>
                <a:spcPts val="2000"/>
              </a:lnSpc>
              <a:spcBef>
                <a:spcPts val="600"/>
              </a:spcBef>
              <a:buClr>
                <a:srgbClr val="FFFFFF"/>
              </a:buClr>
              <a:buSzPts val="1200"/>
              <a:buFont typeface="Arial" panose="020B0604020202020204" pitchFamily="34" charset="0"/>
              <a:buChar char="•"/>
              <a:defRPr/>
            </a:pPr>
            <a:r>
              <a:rPr lang="en-US" sz="1500" dirty="0">
                <a:solidFill>
                  <a:schemeClr val="bg1"/>
                </a:solidFill>
                <a:latin typeface="Squad Light" panose="00000400000000000000" pitchFamily="2" charset="0"/>
              </a:rPr>
              <a:t>Major equity indices in the developed economies  seem to end the week with sizeable gains after an Nvidia-inspired rally gave momentum and led some indices to or near record highs. </a:t>
            </a:r>
          </a:p>
          <a:p>
            <a:pPr marL="284400" indent="-285750" algn="just">
              <a:lnSpc>
                <a:spcPts val="2000"/>
              </a:lnSpc>
              <a:spcBef>
                <a:spcPts val="600"/>
              </a:spcBef>
              <a:buClr>
                <a:srgbClr val="FFFFFF"/>
              </a:buClr>
              <a:buSzPts val="1200"/>
              <a:buFont typeface="Arial" panose="020B0604020202020204" pitchFamily="34" charset="0"/>
              <a:buChar char="•"/>
              <a:defRPr/>
            </a:pPr>
            <a:r>
              <a:rPr lang="en-US" sz="1500" dirty="0">
                <a:solidFill>
                  <a:schemeClr val="bg1"/>
                </a:solidFill>
                <a:latin typeface="Squad Light" panose="00000400000000000000" pitchFamily="2" charset="0"/>
              </a:rPr>
              <a:t>Crude oil prices are set to end the week with 2% drops on cooling rate cut expectations and demand-side uncertainties. The TTF gas futures dropped again on easing demand and stable supply.</a:t>
            </a:r>
          </a:p>
        </p:txBody>
      </p:sp>
    </p:spTree>
    <p:extLst>
      <p:ext uri="{BB962C8B-B14F-4D97-AF65-F5344CB8AC3E}">
        <p14:creationId xmlns:p14="http://schemas.microsoft.com/office/powerpoint/2010/main" val="2246457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B23CCD-FB4D-4AFD-B9F4-E7C456B6CCB9}"/>
              </a:ext>
            </a:extLst>
          </p:cNvPr>
          <p:cNvSpPr txBox="1">
            <a:spLocks/>
          </p:cNvSpPr>
          <p:nvPr/>
        </p:nvSpPr>
        <p:spPr>
          <a:xfrm>
            <a:off x="735061" y="1438006"/>
            <a:ext cx="9221689" cy="276999"/>
          </a:xfrm>
          <a:prstGeom prst="rect">
            <a:avLst/>
          </a:prstGeom>
        </p:spPr>
        <p:txBody>
          <a:bodyPr lIns="0" tIns="0" rIns="0" bIns="0" anchor="t">
            <a:noAutofit/>
          </a:bodyPr>
          <a:lstStyle>
            <a:lvl1pPr algn="l" defTabSz="1007943" rtl="0" eaLnBrk="1" latinLnBrk="0" hangingPunct="1">
              <a:lnSpc>
                <a:spcPct val="90000"/>
              </a:lnSpc>
              <a:spcBef>
                <a:spcPct val="0"/>
              </a:spcBef>
              <a:buNone/>
              <a:defRPr sz="1600" b="1" kern="1200">
                <a:solidFill>
                  <a:srgbClr val="006648"/>
                </a:solidFill>
                <a:latin typeface="Squad" panose="00000500000000000000" pitchFamily="50" charset="0"/>
                <a:ea typeface="+mj-ea"/>
                <a:cs typeface="+mj-cs"/>
              </a:defRPr>
            </a:lvl1pPr>
          </a:lstStyle>
          <a:p>
            <a:pPr algn="ctr">
              <a:lnSpc>
                <a:spcPts val="2300"/>
              </a:lnSpc>
              <a:spcBef>
                <a:spcPts val="1200"/>
              </a:spcBef>
              <a:spcAft>
                <a:spcPts val="500"/>
              </a:spcAft>
            </a:pPr>
            <a:r>
              <a:rPr lang="en-GB" kern="0" dirty="0">
                <a:ea typeface="Times New Roman" panose="02020603050405020304" pitchFamily="18" charset="0"/>
                <a:cs typeface="Times New Roman" panose="02020603050405020304" pitchFamily="18" charset="0"/>
              </a:rPr>
              <a:t>FX outlook</a:t>
            </a:r>
          </a:p>
        </p:txBody>
      </p:sp>
      <p:pic>
        <p:nvPicPr>
          <p:cNvPr id="6" name="Kép 5">
            <a:extLst>
              <a:ext uri="{FF2B5EF4-FFF2-40B4-BE49-F238E27FC236}">
                <a16:creationId xmlns:a16="http://schemas.microsoft.com/office/drawing/2014/main" id="{48093D07-6B1A-ED79-7A6F-DFE9F109999A}"/>
              </a:ext>
            </a:extLst>
          </p:cNvPr>
          <p:cNvPicPr>
            <a:picLocks noChangeAspect="1"/>
          </p:cNvPicPr>
          <p:nvPr/>
        </p:nvPicPr>
        <p:blipFill>
          <a:blip r:embed="rId3"/>
          <a:stretch>
            <a:fillRect/>
          </a:stretch>
        </p:blipFill>
        <p:spPr>
          <a:xfrm>
            <a:off x="1665445" y="4297997"/>
            <a:ext cx="7360920" cy="1478280"/>
          </a:xfrm>
          <a:prstGeom prst="rect">
            <a:avLst/>
          </a:prstGeom>
        </p:spPr>
      </p:pic>
      <p:pic>
        <p:nvPicPr>
          <p:cNvPr id="4" name="Kép 3">
            <a:extLst>
              <a:ext uri="{FF2B5EF4-FFF2-40B4-BE49-F238E27FC236}">
                <a16:creationId xmlns:a16="http://schemas.microsoft.com/office/drawing/2014/main" id="{581C1245-3549-0FAA-1345-2ECB0C861EF8}"/>
              </a:ext>
            </a:extLst>
          </p:cNvPr>
          <p:cNvPicPr>
            <a:picLocks noChangeAspect="1"/>
          </p:cNvPicPr>
          <p:nvPr/>
        </p:nvPicPr>
        <p:blipFill>
          <a:blip r:embed="rId4"/>
          <a:stretch>
            <a:fillRect/>
          </a:stretch>
        </p:blipFill>
        <p:spPr>
          <a:xfrm>
            <a:off x="2904184" y="2654976"/>
            <a:ext cx="4883442" cy="1213401"/>
          </a:xfrm>
          <a:prstGeom prst="rect">
            <a:avLst/>
          </a:prstGeom>
        </p:spPr>
      </p:pic>
    </p:spTree>
    <p:extLst>
      <p:ext uri="{BB962C8B-B14F-4D97-AF65-F5344CB8AC3E}">
        <p14:creationId xmlns:p14="http://schemas.microsoft.com/office/powerpoint/2010/main" val="465845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65A0E07-796C-4397-85CE-671750619055}"/>
              </a:ext>
            </a:extLst>
          </p:cNvPr>
          <p:cNvSpPr txBox="1">
            <a:spLocks/>
          </p:cNvSpPr>
          <p:nvPr/>
        </p:nvSpPr>
        <p:spPr>
          <a:xfrm>
            <a:off x="735061" y="1167261"/>
            <a:ext cx="9221689" cy="276999"/>
          </a:xfrm>
          <a:prstGeom prst="rect">
            <a:avLst/>
          </a:prstGeom>
        </p:spPr>
        <p:txBody>
          <a:bodyPr lIns="0" tIns="0" rIns="0" bIns="0" anchor="t">
            <a:noAutofit/>
          </a:bodyPr>
          <a:lstStyle>
            <a:lvl1pPr algn="l" defTabSz="1007943" rtl="0" eaLnBrk="1" latinLnBrk="0" hangingPunct="1">
              <a:lnSpc>
                <a:spcPct val="90000"/>
              </a:lnSpc>
              <a:spcBef>
                <a:spcPct val="0"/>
              </a:spcBef>
              <a:buNone/>
              <a:defRPr sz="1600" b="1" kern="1200">
                <a:solidFill>
                  <a:srgbClr val="006648"/>
                </a:solidFill>
                <a:latin typeface="Squad" panose="00000500000000000000" pitchFamily="50" charset="0"/>
                <a:ea typeface="+mj-ea"/>
                <a:cs typeface="+mj-cs"/>
              </a:defRPr>
            </a:lvl1pPr>
          </a:lstStyle>
          <a:p>
            <a:pPr algn="ctr">
              <a:lnSpc>
                <a:spcPts val="2300"/>
              </a:lnSpc>
              <a:spcBef>
                <a:spcPts val="1200"/>
              </a:spcBef>
              <a:spcAft>
                <a:spcPts val="500"/>
              </a:spcAft>
            </a:pPr>
            <a:r>
              <a:rPr lang="en-GB" kern="0" dirty="0">
                <a:ea typeface="Times New Roman" panose="02020603050405020304" pitchFamily="18" charset="0"/>
                <a:cs typeface="Times New Roman" panose="02020603050405020304" pitchFamily="18" charset="0"/>
              </a:rPr>
              <a:t>Macro outlook in the region</a:t>
            </a:r>
          </a:p>
        </p:txBody>
      </p:sp>
      <p:pic>
        <p:nvPicPr>
          <p:cNvPr id="5" name="Kép 4">
            <a:extLst>
              <a:ext uri="{FF2B5EF4-FFF2-40B4-BE49-F238E27FC236}">
                <a16:creationId xmlns:a16="http://schemas.microsoft.com/office/drawing/2014/main" id="{269C1D56-E7F1-B49D-1530-21E3E816EA76}"/>
              </a:ext>
            </a:extLst>
          </p:cNvPr>
          <p:cNvPicPr>
            <a:picLocks noChangeAspect="1"/>
          </p:cNvPicPr>
          <p:nvPr/>
        </p:nvPicPr>
        <p:blipFill>
          <a:blip r:embed="rId3"/>
          <a:stretch>
            <a:fillRect/>
          </a:stretch>
        </p:blipFill>
        <p:spPr>
          <a:xfrm>
            <a:off x="1368265" y="1606981"/>
            <a:ext cx="7955280" cy="5509260"/>
          </a:xfrm>
          <a:prstGeom prst="rect">
            <a:avLst/>
          </a:prstGeom>
        </p:spPr>
      </p:pic>
    </p:spTree>
    <p:extLst>
      <p:ext uri="{BB962C8B-B14F-4D97-AF65-F5344CB8AC3E}">
        <p14:creationId xmlns:p14="http://schemas.microsoft.com/office/powerpoint/2010/main" val="2798756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kzat 2">
            <a:extLst>
              <a:ext uri="{FF2B5EF4-FFF2-40B4-BE49-F238E27FC236}">
                <a16:creationId xmlns:a16="http://schemas.microsoft.com/office/drawing/2014/main" id="{E311F109-E0C3-4C3C-B850-51616995D225}"/>
              </a:ext>
            </a:extLst>
          </p:cNvPr>
          <p:cNvSpPr>
            <a:spLocks noChangeArrowheads="1"/>
          </p:cNvSpPr>
          <p:nvPr/>
        </p:nvSpPr>
        <p:spPr bwMode="auto">
          <a:xfrm rot="5400000">
            <a:off x="536746" y="974548"/>
            <a:ext cx="1083127" cy="1866740"/>
          </a:xfrm>
          <a:prstGeom prst="roundRect">
            <a:avLst>
              <a:gd name="adj" fmla="val 13032"/>
            </a:avLst>
          </a:prstGeom>
          <a:solidFill>
            <a:srgbClr val="FFFFFF"/>
          </a:solidFill>
          <a:effectLst>
            <a:outerShdw blurRad="381000" algn="ctr" rotWithShape="0">
              <a:prstClr val="black">
                <a:alpha val="10000"/>
              </a:prstClr>
            </a:outerShdw>
          </a:effectLst>
        </p:spPr>
        <p:txBody>
          <a:bodyPr rot="0" vert="horz" wrap="square" lIns="91440" tIns="45720" rIns="91440" bIns="45720" anchor="ctr" anchorCtr="0" upright="1">
            <a:noAutofit/>
          </a:bodyPr>
          <a:lstStyle/>
          <a:p>
            <a:pPr algn="ctr">
              <a:lnSpc>
                <a:spcPts val="1700"/>
              </a:lnSpc>
            </a:pPr>
            <a:r>
              <a:rPr lang="hu-HU" sz="1200" b="1" dirty="0">
                <a:effectLst/>
                <a:latin typeface="Squad" panose="00000500000000000000" pitchFamily="50" charset="0"/>
                <a:ea typeface="Calibri" panose="020F0502020204030204" pitchFamily="34" charset="0"/>
                <a:cs typeface="Times New Roman" panose="02020603050405020304" pitchFamily="18" charset="0"/>
              </a:rPr>
              <a:t>Gergely </a:t>
            </a:r>
            <a:r>
              <a:rPr lang="hu-HU" sz="1200" b="1" dirty="0" smtClean="0">
                <a:effectLst/>
                <a:latin typeface="Squad" panose="00000500000000000000" pitchFamily="50" charset="0"/>
                <a:ea typeface="Calibri" panose="020F0502020204030204" pitchFamily="34" charset="0"/>
                <a:cs typeface="Times New Roman" panose="02020603050405020304" pitchFamily="18" charset="0"/>
              </a:rPr>
              <a:t>Tardos</a:t>
            </a:r>
            <a:endParaRPr lang="hu-HU" sz="1200" dirty="0">
              <a:effectLst/>
              <a:latin typeface="Squad" panose="00000500000000000000" pitchFamily="50" charset="0"/>
              <a:ea typeface="Calibri" panose="020F0502020204030204" pitchFamily="34" charset="0"/>
              <a:cs typeface="Times New Roman" panose="02020603050405020304" pitchFamily="18" charset="0"/>
            </a:endParaRPr>
          </a:p>
          <a:p>
            <a:pPr algn="ctr">
              <a:lnSpc>
                <a:spcPts val="1700"/>
              </a:lnSpc>
            </a:pPr>
            <a:r>
              <a:rPr lang="en-GB" sz="900" dirty="0">
                <a:effectLst/>
                <a:latin typeface="Squad Light" panose="00000400000000000000" pitchFamily="50" charset="0"/>
                <a:ea typeface="Calibri" panose="020F0502020204030204" pitchFamily="34" charset="0"/>
                <a:cs typeface="Times New Roman" panose="02020603050405020304" pitchFamily="18" charset="0"/>
              </a:rPr>
              <a:t>Chief </a:t>
            </a:r>
            <a:r>
              <a:rPr lang="en-GB" sz="900" dirty="0" smtClean="0">
                <a:effectLst/>
                <a:latin typeface="Squad Light" panose="00000400000000000000" pitchFamily="50" charset="0"/>
                <a:ea typeface="Calibri" panose="020F0502020204030204" pitchFamily="34" charset="0"/>
                <a:cs typeface="Times New Roman" panose="02020603050405020304" pitchFamily="18" charset="0"/>
              </a:rPr>
              <a:t>Economist</a:t>
            </a:r>
            <a:endParaRPr lang="hu-HU" sz="1200" dirty="0">
              <a:effectLst/>
              <a:latin typeface="Squad Light" panose="00000400000000000000" pitchFamily="50" charset="0"/>
              <a:ea typeface="Calibri" panose="020F0502020204030204" pitchFamily="34" charset="0"/>
              <a:cs typeface="Times New Roman" panose="02020603050405020304" pitchFamily="18" charset="0"/>
            </a:endParaRPr>
          </a:p>
          <a:p>
            <a:pPr algn="ctr"/>
            <a:r>
              <a:rPr lang="en-GB" sz="1200" dirty="0">
                <a:effectLst/>
                <a:latin typeface="Squad Light" panose="00000400000000000000" pitchFamily="50" charset="0"/>
                <a:ea typeface="Calibri" panose="020F0502020204030204" pitchFamily="34" charset="0"/>
                <a:cs typeface="Times New Roman" panose="02020603050405020304" pitchFamily="18" charset="0"/>
              </a:rPr>
              <a:t> </a:t>
            </a:r>
            <a:r>
              <a:rPr lang="en-GB" sz="800" dirty="0">
                <a:solidFill>
                  <a:srgbClr val="52AE30"/>
                </a:solidFill>
                <a:effectLst/>
                <a:latin typeface="Squad Light" panose="00000400000000000000" pitchFamily="50" charset="0"/>
                <a:ea typeface="Calibri" panose="020F0502020204030204" pitchFamily="34" charset="0"/>
                <a:cs typeface="Times New Roman" panose="02020603050405020304" pitchFamily="18" charset="0"/>
              </a:rPr>
              <a:t>tardosg@otpbank.hu</a:t>
            </a:r>
            <a:endParaRPr lang="hu-HU" sz="800" dirty="0">
              <a:effectLst/>
              <a:latin typeface="Squad Light" panose="00000400000000000000" pitchFamily="50" charset="0"/>
              <a:ea typeface="Calibri" panose="020F0502020204030204" pitchFamily="34" charset="0"/>
              <a:cs typeface="Times New Roman" panose="02020603050405020304" pitchFamily="18" charset="0"/>
            </a:endParaRPr>
          </a:p>
        </p:txBody>
      </p:sp>
      <p:sp>
        <p:nvSpPr>
          <p:cNvPr id="3" name="Alakzat 2">
            <a:extLst>
              <a:ext uri="{FF2B5EF4-FFF2-40B4-BE49-F238E27FC236}">
                <a16:creationId xmlns:a16="http://schemas.microsoft.com/office/drawing/2014/main" id="{F2053421-1FDB-47E9-8A3D-D3F4C1A81468}"/>
              </a:ext>
            </a:extLst>
          </p:cNvPr>
          <p:cNvSpPr>
            <a:spLocks noChangeArrowheads="1"/>
          </p:cNvSpPr>
          <p:nvPr/>
        </p:nvSpPr>
        <p:spPr bwMode="auto">
          <a:xfrm rot="5400000">
            <a:off x="2621897" y="827488"/>
            <a:ext cx="1086071" cy="2157917"/>
          </a:xfrm>
          <a:prstGeom prst="roundRect">
            <a:avLst>
              <a:gd name="adj" fmla="val 13032"/>
            </a:avLst>
          </a:prstGeom>
          <a:solidFill>
            <a:srgbClr val="FFFFFF"/>
          </a:solidFill>
          <a:effectLst>
            <a:outerShdw blurRad="381000" algn="ctr" rotWithShape="0">
              <a:prstClr val="black">
                <a:alpha val="10000"/>
              </a:prstClr>
            </a:outerShdw>
          </a:effectLst>
        </p:spPr>
        <p:txBody>
          <a:bodyPr rot="0" vert="horz" wrap="square" lIns="91440" tIns="45720" rIns="91440" bIns="45720" anchor="ctr" anchorCtr="0" upright="1">
            <a:noAutofit/>
          </a:bodyPr>
          <a:lstStyle/>
          <a:p>
            <a:pPr algn="ctr">
              <a:lnSpc>
                <a:spcPts val="1700"/>
              </a:lnSpc>
            </a:pPr>
            <a:r>
              <a:rPr lang="hu-HU" sz="1200" b="1" dirty="0">
                <a:effectLst/>
                <a:latin typeface="Squad Light" panose="00000400000000000000" pitchFamily="50" charset="0"/>
                <a:ea typeface="Calibri" panose="020F0502020204030204" pitchFamily="34" charset="0"/>
                <a:cs typeface="Times New Roman" panose="02020603050405020304" pitchFamily="18" charset="0"/>
              </a:rPr>
              <a:t> </a:t>
            </a:r>
            <a:r>
              <a:rPr lang="hu-HU" sz="1200" b="1" dirty="0">
                <a:effectLst/>
                <a:latin typeface="Squad" panose="00000500000000000000" pitchFamily="50" charset="0"/>
                <a:ea typeface="Calibri" panose="020F0502020204030204" pitchFamily="34" charset="0"/>
                <a:cs typeface="Times New Roman" panose="02020603050405020304" pitchFamily="18" charset="0"/>
              </a:rPr>
              <a:t>Mihály András Kovács</a:t>
            </a:r>
            <a:endParaRPr lang="hu-HU" sz="1200" dirty="0">
              <a:effectLst/>
              <a:latin typeface="Squad" panose="00000500000000000000" pitchFamily="50" charset="0"/>
              <a:ea typeface="Calibri" panose="020F0502020204030204" pitchFamily="34" charset="0"/>
              <a:cs typeface="Times New Roman" panose="02020603050405020304" pitchFamily="18" charset="0"/>
            </a:endParaRPr>
          </a:p>
          <a:p>
            <a:pPr algn="ctr">
              <a:lnSpc>
                <a:spcPts val="1700"/>
              </a:lnSpc>
            </a:pPr>
            <a:r>
              <a:rPr lang="en-GB" sz="900" dirty="0">
                <a:effectLst/>
                <a:latin typeface="Squad Light" panose="00000400000000000000" pitchFamily="50" charset="0"/>
                <a:ea typeface="Calibri" panose="020F0502020204030204" pitchFamily="34" charset="0"/>
                <a:cs typeface="Times New Roman" panose="02020603050405020304" pitchFamily="18" charset="0"/>
              </a:rPr>
              <a:t>Analyst</a:t>
            </a:r>
            <a:r>
              <a:rPr lang="en-GB" sz="1200" dirty="0">
                <a:effectLst/>
                <a:latin typeface="Squad Light" panose="00000400000000000000" pitchFamily="50" charset="0"/>
                <a:ea typeface="Calibri" panose="020F0502020204030204" pitchFamily="34" charset="0"/>
                <a:cs typeface="Times New Roman" panose="02020603050405020304" pitchFamily="18" charset="0"/>
              </a:rPr>
              <a:t> </a:t>
            </a:r>
            <a:endParaRPr lang="hu-HU" sz="1200" dirty="0">
              <a:effectLst/>
              <a:latin typeface="Squad Light" panose="00000400000000000000" pitchFamily="50" charset="0"/>
              <a:ea typeface="Calibri" panose="020F0502020204030204" pitchFamily="34" charset="0"/>
              <a:cs typeface="Times New Roman" panose="02020603050405020304" pitchFamily="18" charset="0"/>
            </a:endParaRPr>
          </a:p>
          <a:p>
            <a:pPr algn="ctr">
              <a:lnSpc>
                <a:spcPts val="1700"/>
              </a:lnSpc>
            </a:pPr>
            <a:r>
              <a:rPr lang="en-GB" sz="800" spc="-30" dirty="0">
                <a:solidFill>
                  <a:srgbClr val="52AE30"/>
                </a:solidFill>
                <a:effectLst/>
                <a:latin typeface="Squad Light" panose="00000400000000000000" pitchFamily="50" charset="0"/>
                <a:ea typeface="Calibri" panose="020F0502020204030204" pitchFamily="34" charset="0"/>
                <a:cs typeface="Times New Roman" panose="02020603050405020304" pitchFamily="18" charset="0"/>
              </a:rPr>
              <a:t>Mihaly.Andras.Kovacs@otpbank.hu</a:t>
            </a:r>
            <a:endParaRPr lang="hu-HU" sz="800" spc="-30" dirty="0">
              <a:effectLst/>
              <a:latin typeface="Squad Light" panose="00000400000000000000" pitchFamily="50" charset="0"/>
              <a:ea typeface="Calibri" panose="020F0502020204030204" pitchFamily="34" charset="0"/>
              <a:cs typeface="Times New Roman" panose="02020603050405020304" pitchFamily="18" charset="0"/>
            </a:endParaRPr>
          </a:p>
        </p:txBody>
      </p:sp>
      <p:sp>
        <p:nvSpPr>
          <p:cNvPr id="4" name="Alakzat 2">
            <a:extLst>
              <a:ext uri="{FF2B5EF4-FFF2-40B4-BE49-F238E27FC236}">
                <a16:creationId xmlns:a16="http://schemas.microsoft.com/office/drawing/2014/main" id="{98937156-5417-4E92-BA81-2237078C8457}"/>
              </a:ext>
            </a:extLst>
          </p:cNvPr>
          <p:cNvSpPr>
            <a:spLocks noChangeArrowheads="1"/>
          </p:cNvSpPr>
          <p:nvPr/>
        </p:nvSpPr>
        <p:spPr bwMode="auto">
          <a:xfrm rot="5400000">
            <a:off x="1641074" y="3319215"/>
            <a:ext cx="1113860" cy="2239391"/>
          </a:xfrm>
          <a:prstGeom prst="roundRect">
            <a:avLst>
              <a:gd name="adj" fmla="val 13032"/>
            </a:avLst>
          </a:prstGeom>
          <a:solidFill>
            <a:srgbClr val="FFFFFF"/>
          </a:solidFill>
          <a:effectLst>
            <a:outerShdw blurRad="381000" algn="ctr" rotWithShape="0">
              <a:prstClr val="black">
                <a:alpha val="10000"/>
              </a:prstClr>
            </a:outerShdw>
          </a:effectLst>
        </p:spPr>
        <p:txBody>
          <a:bodyPr rot="0" vert="horz" wrap="square" lIns="91440" tIns="45720" rIns="91440" bIns="45720" anchor="ctr" anchorCtr="0" upright="1">
            <a:noAutofit/>
          </a:bodyPr>
          <a:lstStyle/>
          <a:p>
            <a:pPr algn="ctr">
              <a:lnSpc>
                <a:spcPts val="1700"/>
              </a:lnSpc>
            </a:pPr>
            <a:r>
              <a:rPr lang="en-US" sz="1200" b="1" dirty="0" smtClean="0">
                <a:effectLst/>
                <a:latin typeface="Squad" panose="00000500000000000000" pitchFamily="50" charset="0"/>
                <a:ea typeface="Calibri" panose="020F0502020204030204" pitchFamily="34" charset="0"/>
                <a:cs typeface="Times New Roman" panose="02020603050405020304" pitchFamily="18" charset="0"/>
              </a:rPr>
              <a:t>Robert Kovacs</a:t>
            </a:r>
            <a:endParaRPr lang="hu-HU" sz="1200" dirty="0">
              <a:effectLst/>
              <a:latin typeface="Squad" panose="00000500000000000000" pitchFamily="50" charset="0"/>
              <a:ea typeface="Calibri" panose="020F0502020204030204" pitchFamily="34" charset="0"/>
              <a:cs typeface="Times New Roman" panose="02020603050405020304" pitchFamily="18" charset="0"/>
            </a:endParaRPr>
          </a:p>
          <a:p>
            <a:pPr algn="ctr">
              <a:lnSpc>
                <a:spcPts val="1700"/>
              </a:lnSpc>
            </a:pPr>
            <a:r>
              <a:rPr lang="en-GB" sz="900" dirty="0">
                <a:effectLst/>
                <a:latin typeface="Squad Light" panose="00000400000000000000" pitchFamily="50" charset="0"/>
                <a:ea typeface="Calibri" panose="020F0502020204030204" pitchFamily="34" charset="0"/>
                <a:cs typeface="Times New Roman" panose="02020603050405020304" pitchFamily="18" charset="0"/>
              </a:rPr>
              <a:t>Head of </a:t>
            </a:r>
            <a:r>
              <a:rPr lang="en-US" sz="900" dirty="0" smtClean="0">
                <a:effectLst/>
                <a:latin typeface="Squad Light" panose="00000400000000000000" pitchFamily="50" charset="0"/>
                <a:ea typeface="Calibri" panose="020F0502020204030204" pitchFamily="34" charset="0"/>
                <a:cs typeface="Times New Roman" panose="02020603050405020304" pitchFamily="18" charset="0"/>
              </a:rPr>
              <a:t>Sales</a:t>
            </a:r>
            <a:endParaRPr lang="hu-HU" sz="1200" dirty="0">
              <a:effectLst/>
              <a:latin typeface="Squad Light" panose="00000400000000000000" pitchFamily="50" charset="0"/>
              <a:ea typeface="Calibri" panose="020F0502020204030204" pitchFamily="34" charset="0"/>
              <a:cs typeface="Times New Roman" panose="02020603050405020304" pitchFamily="18" charset="0"/>
            </a:endParaRPr>
          </a:p>
          <a:p>
            <a:pPr algn="ctr">
              <a:lnSpc>
                <a:spcPts val="1700"/>
              </a:lnSpc>
            </a:pPr>
            <a:r>
              <a:rPr lang="en-GB" sz="900" dirty="0" smtClean="0">
                <a:effectLst/>
                <a:latin typeface="Squad Light" panose="00000400000000000000" pitchFamily="50" charset="0"/>
                <a:ea typeface="Calibri" panose="020F0502020204030204" pitchFamily="34" charset="0"/>
                <a:cs typeface="Times New Roman" panose="02020603050405020304" pitchFamily="18" charset="0"/>
              </a:rPr>
              <a:t>+</a:t>
            </a:r>
            <a:r>
              <a:rPr lang="en-US" sz="900" dirty="0" smtClean="0">
                <a:effectLst/>
                <a:latin typeface="Squad Light" panose="00000400000000000000" pitchFamily="50" charset="0"/>
                <a:ea typeface="Calibri" panose="020F0502020204030204" pitchFamily="34" charset="0"/>
                <a:cs typeface="Times New Roman" panose="02020603050405020304" pitchFamily="18" charset="0"/>
              </a:rPr>
              <a:t>40 372 318 588</a:t>
            </a:r>
            <a:endParaRPr lang="hu-HU" sz="1200" dirty="0">
              <a:effectLst/>
              <a:latin typeface="Squad Light" panose="00000400000000000000" pitchFamily="50" charset="0"/>
              <a:ea typeface="Calibri" panose="020F0502020204030204" pitchFamily="34" charset="0"/>
              <a:cs typeface="Times New Roman" panose="02020603050405020304" pitchFamily="18" charset="0"/>
            </a:endParaRPr>
          </a:p>
          <a:p>
            <a:pPr algn="ctr">
              <a:lnSpc>
                <a:spcPts val="1700"/>
              </a:lnSpc>
            </a:pPr>
            <a:r>
              <a:rPr lang="en-GB" sz="900" u="sng" dirty="0" smtClean="0">
                <a:solidFill>
                  <a:srgbClr val="52AE30"/>
                </a:solidFill>
                <a:latin typeface="Squad Light" panose="00000400000000000000" pitchFamily="50" charset="0"/>
                <a:ea typeface="Calibri" panose="020F0502020204030204" pitchFamily="34" charset="0"/>
                <a:cs typeface="Times New Roman" panose="02020603050405020304" pitchFamily="18" charset="0"/>
              </a:rPr>
              <a:t>r</a:t>
            </a:r>
            <a:r>
              <a:rPr lang="en-GB" sz="900" u="sng" dirty="0" smtClean="0">
                <a:solidFill>
                  <a:srgbClr val="52AE30"/>
                </a:solidFill>
                <a:effectLst/>
                <a:latin typeface="Squad Light" panose="00000400000000000000" pitchFamily="50" charset="0"/>
                <a:ea typeface="Calibri" panose="020F0502020204030204" pitchFamily="34" charset="0"/>
                <a:cs typeface="Times New Roman" panose="02020603050405020304" pitchFamily="18" charset="0"/>
              </a:rPr>
              <a:t>obert.kovacs@otpbank.ro</a:t>
            </a:r>
            <a:endParaRPr lang="hu-HU" sz="1200" dirty="0">
              <a:effectLst/>
              <a:latin typeface="Squad Light" panose="00000400000000000000" pitchFamily="50" charset="0"/>
              <a:ea typeface="Calibri" panose="020F0502020204030204" pitchFamily="34" charset="0"/>
              <a:cs typeface="Times New Roman" panose="02020603050405020304" pitchFamily="18" charset="0"/>
            </a:endParaRPr>
          </a:p>
        </p:txBody>
      </p:sp>
      <p:sp>
        <p:nvSpPr>
          <p:cNvPr id="6" name="Alakzat 2">
            <a:extLst>
              <a:ext uri="{FF2B5EF4-FFF2-40B4-BE49-F238E27FC236}">
                <a16:creationId xmlns:a16="http://schemas.microsoft.com/office/drawing/2014/main" id="{D5A30B54-D495-4435-987D-182128259E9E}"/>
              </a:ext>
            </a:extLst>
          </p:cNvPr>
          <p:cNvSpPr>
            <a:spLocks noChangeArrowheads="1"/>
          </p:cNvSpPr>
          <p:nvPr/>
        </p:nvSpPr>
        <p:spPr bwMode="auto">
          <a:xfrm rot="5400000">
            <a:off x="3929585" y="3468885"/>
            <a:ext cx="1113860" cy="1940051"/>
          </a:xfrm>
          <a:prstGeom prst="roundRect">
            <a:avLst>
              <a:gd name="adj" fmla="val 13032"/>
            </a:avLst>
          </a:prstGeom>
          <a:solidFill>
            <a:srgbClr val="FFFFFF"/>
          </a:solidFill>
          <a:effectLst>
            <a:outerShdw blurRad="381000" algn="ctr" rotWithShape="0">
              <a:prstClr val="black">
                <a:alpha val="10000"/>
              </a:prstClr>
            </a:outerShdw>
          </a:effectLst>
        </p:spPr>
        <p:txBody>
          <a:bodyPr rot="0" vert="horz" wrap="square" lIns="91440" tIns="45720" rIns="91440" bIns="45720" anchor="ctr" anchorCtr="0" upright="1">
            <a:noAutofit/>
          </a:bodyPr>
          <a:lstStyle/>
          <a:p>
            <a:pPr algn="ctr">
              <a:lnSpc>
                <a:spcPts val="1700"/>
              </a:lnSpc>
            </a:pPr>
            <a:r>
              <a:rPr lang="hu-HU" sz="1200" b="1" dirty="0">
                <a:effectLst/>
                <a:latin typeface="Squad Light" panose="00000400000000000000" pitchFamily="50" charset="0"/>
                <a:ea typeface="Calibri" panose="020F0502020204030204" pitchFamily="34" charset="0"/>
                <a:cs typeface="Times New Roman" panose="02020603050405020304" pitchFamily="18" charset="0"/>
              </a:rPr>
              <a:t> </a:t>
            </a:r>
            <a:r>
              <a:rPr lang="en-US" sz="1200" b="1" dirty="0" smtClean="0">
                <a:effectLst/>
                <a:latin typeface="Squad" panose="00000500000000000000" pitchFamily="50" charset="0"/>
                <a:ea typeface="Calibri" panose="020F0502020204030204" pitchFamily="34" charset="0"/>
                <a:cs typeface="Times New Roman" panose="02020603050405020304" pitchFamily="18" charset="0"/>
              </a:rPr>
              <a:t>Anamaria </a:t>
            </a:r>
            <a:r>
              <a:rPr lang="en-US" sz="1200" b="1" dirty="0" err="1" smtClean="0">
                <a:effectLst/>
                <a:latin typeface="Squad" panose="00000500000000000000" pitchFamily="50" charset="0"/>
                <a:ea typeface="Calibri" panose="020F0502020204030204" pitchFamily="34" charset="0"/>
                <a:cs typeface="Times New Roman" panose="02020603050405020304" pitchFamily="18" charset="0"/>
              </a:rPr>
              <a:t>Toma</a:t>
            </a:r>
            <a:endParaRPr lang="en-US" sz="1200" b="1" dirty="0" smtClean="0">
              <a:effectLst/>
              <a:latin typeface="Squad" panose="00000500000000000000" pitchFamily="50" charset="0"/>
              <a:ea typeface="Calibri" panose="020F0502020204030204" pitchFamily="34" charset="0"/>
              <a:cs typeface="Times New Roman" panose="02020603050405020304" pitchFamily="18" charset="0"/>
            </a:endParaRPr>
          </a:p>
          <a:p>
            <a:pPr algn="ctr">
              <a:lnSpc>
                <a:spcPts val="1700"/>
              </a:lnSpc>
            </a:pPr>
            <a:r>
              <a:rPr lang="en-US" sz="900" dirty="0">
                <a:latin typeface="Squad Light" panose="00000400000000000000" pitchFamily="50" charset="0"/>
                <a:ea typeface="Calibri" panose="020F0502020204030204" pitchFamily="34" charset="0"/>
                <a:cs typeface="Times New Roman" panose="02020603050405020304" pitchFamily="18" charset="0"/>
              </a:rPr>
              <a:t>Desk </a:t>
            </a:r>
            <a:r>
              <a:rPr lang="en-US" sz="900" dirty="0" smtClean="0">
                <a:latin typeface="Squad Light" panose="00000400000000000000" pitchFamily="50" charset="0"/>
                <a:ea typeface="Calibri" panose="020F0502020204030204" pitchFamily="34" charset="0"/>
                <a:cs typeface="Times New Roman" panose="02020603050405020304" pitchFamily="18" charset="0"/>
              </a:rPr>
              <a:t>Dealer</a:t>
            </a:r>
            <a:endParaRPr lang="hu-HU" sz="900" dirty="0">
              <a:effectLst/>
              <a:latin typeface="Squad" panose="00000500000000000000" pitchFamily="50" charset="0"/>
              <a:ea typeface="Calibri" panose="020F0502020204030204" pitchFamily="34" charset="0"/>
              <a:cs typeface="Times New Roman" panose="02020603050405020304" pitchFamily="18" charset="0"/>
            </a:endParaRPr>
          </a:p>
          <a:p>
            <a:pPr algn="ctr">
              <a:lnSpc>
                <a:spcPts val="1700"/>
              </a:lnSpc>
            </a:pPr>
            <a:r>
              <a:rPr lang="en-GB" sz="900" dirty="0">
                <a:effectLst/>
                <a:latin typeface="Squad Light" panose="00000400000000000000" pitchFamily="50" charset="0"/>
                <a:ea typeface="Calibri" panose="020F0502020204030204" pitchFamily="34" charset="0"/>
                <a:cs typeface="Times New Roman" panose="02020603050405020304" pitchFamily="18" charset="0"/>
              </a:rPr>
              <a:t> </a:t>
            </a:r>
            <a:r>
              <a:rPr lang="en-GB" sz="900" dirty="0" smtClean="0">
                <a:effectLst/>
                <a:latin typeface="Squad Light" panose="00000400000000000000" pitchFamily="50" charset="0"/>
                <a:ea typeface="Calibri" panose="020F0502020204030204" pitchFamily="34" charset="0"/>
                <a:cs typeface="Times New Roman" panose="02020603050405020304" pitchFamily="18" charset="0"/>
              </a:rPr>
              <a:t>+</a:t>
            </a:r>
            <a:r>
              <a:rPr lang="en-US" sz="900" dirty="0" smtClean="0">
                <a:effectLst/>
                <a:latin typeface="Squad Light" panose="00000400000000000000" pitchFamily="50" charset="0"/>
                <a:ea typeface="Calibri" panose="020F0502020204030204" pitchFamily="34" charset="0"/>
                <a:cs typeface="Times New Roman" panose="02020603050405020304" pitchFamily="18" charset="0"/>
              </a:rPr>
              <a:t>40 372 318 585</a:t>
            </a:r>
            <a:endParaRPr lang="hu-HU" sz="1200" dirty="0">
              <a:effectLst/>
              <a:latin typeface="Squad Light" panose="00000400000000000000" pitchFamily="50" charset="0"/>
              <a:ea typeface="Calibri" panose="020F0502020204030204" pitchFamily="34" charset="0"/>
              <a:cs typeface="Times New Roman" panose="02020603050405020304" pitchFamily="18" charset="0"/>
            </a:endParaRPr>
          </a:p>
          <a:p>
            <a:pPr algn="ctr">
              <a:lnSpc>
                <a:spcPts val="1700"/>
              </a:lnSpc>
            </a:pPr>
            <a:r>
              <a:rPr lang="en-GB" sz="800" u="sng" dirty="0" smtClean="0">
                <a:solidFill>
                  <a:srgbClr val="52AE30"/>
                </a:solidFill>
                <a:latin typeface="Squad Light" panose="00000400000000000000" pitchFamily="50" charset="0"/>
                <a:ea typeface="Calibri" panose="020F0502020204030204" pitchFamily="34" charset="0"/>
                <a:cs typeface="Times New Roman" panose="02020603050405020304" pitchFamily="18" charset="0"/>
              </a:rPr>
              <a:t>a</a:t>
            </a:r>
            <a:r>
              <a:rPr lang="en-GB" sz="800" u="sng" dirty="0" smtClean="0">
                <a:solidFill>
                  <a:srgbClr val="52AE30"/>
                </a:solidFill>
                <a:effectLst/>
                <a:latin typeface="Squad Light" panose="00000400000000000000" pitchFamily="50" charset="0"/>
                <a:ea typeface="Calibri" panose="020F0502020204030204" pitchFamily="34" charset="0"/>
                <a:cs typeface="Times New Roman" panose="02020603050405020304" pitchFamily="18" charset="0"/>
              </a:rPr>
              <a:t>namaria.toma@otpbank.ro</a:t>
            </a:r>
            <a:endParaRPr lang="hu-HU" sz="800" dirty="0">
              <a:effectLst/>
              <a:latin typeface="Squad Light" panose="00000400000000000000" pitchFamily="50" charset="0"/>
              <a:ea typeface="Calibri" panose="020F0502020204030204" pitchFamily="34" charset="0"/>
              <a:cs typeface="Times New Roman" panose="02020603050405020304" pitchFamily="18" charset="0"/>
            </a:endParaRPr>
          </a:p>
        </p:txBody>
      </p:sp>
      <p:sp>
        <p:nvSpPr>
          <p:cNvPr id="7" name="Alakzat 2">
            <a:extLst>
              <a:ext uri="{FF2B5EF4-FFF2-40B4-BE49-F238E27FC236}">
                <a16:creationId xmlns:a16="http://schemas.microsoft.com/office/drawing/2014/main" id="{46C8842B-65DE-437E-B7B7-011F85120AC1}"/>
              </a:ext>
            </a:extLst>
          </p:cNvPr>
          <p:cNvSpPr>
            <a:spLocks noChangeArrowheads="1"/>
          </p:cNvSpPr>
          <p:nvPr/>
        </p:nvSpPr>
        <p:spPr bwMode="auto">
          <a:xfrm rot="5400000">
            <a:off x="6024172" y="3508488"/>
            <a:ext cx="1113860" cy="1851545"/>
          </a:xfrm>
          <a:prstGeom prst="roundRect">
            <a:avLst>
              <a:gd name="adj" fmla="val 13032"/>
            </a:avLst>
          </a:prstGeom>
          <a:solidFill>
            <a:srgbClr val="FFFFFF"/>
          </a:solidFill>
          <a:effectLst>
            <a:outerShdw blurRad="381000" algn="ctr" rotWithShape="0">
              <a:prstClr val="black">
                <a:alpha val="10000"/>
              </a:prstClr>
            </a:outerShdw>
          </a:effectLst>
        </p:spPr>
        <p:txBody>
          <a:bodyPr rot="0" vert="horz" wrap="square" lIns="91440" tIns="45720" rIns="91440" bIns="45720" anchor="ctr" anchorCtr="0" upright="1">
            <a:noAutofit/>
          </a:bodyPr>
          <a:lstStyle/>
          <a:p>
            <a:pPr algn="ctr">
              <a:lnSpc>
                <a:spcPts val="1700"/>
              </a:lnSpc>
            </a:pPr>
            <a:r>
              <a:rPr lang="en-US" sz="1200" b="1" dirty="0" smtClean="0">
                <a:effectLst/>
                <a:latin typeface="Squad" panose="00000500000000000000" pitchFamily="50" charset="0"/>
                <a:ea typeface="Calibri" panose="020F0502020204030204" pitchFamily="34" charset="0"/>
                <a:cs typeface="Times New Roman" panose="02020603050405020304" pitchFamily="18" charset="0"/>
              </a:rPr>
              <a:t>Corina </a:t>
            </a:r>
            <a:r>
              <a:rPr lang="en-US" sz="1200" b="1" dirty="0" err="1" smtClean="0">
                <a:effectLst/>
                <a:latin typeface="Squad" panose="00000500000000000000" pitchFamily="50" charset="0"/>
                <a:ea typeface="Calibri" panose="020F0502020204030204" pitchFamily="34" charset="0"/>
                <a:cs typeface="Times New Roman" panose="02020603050405020304" pitchFamily="18" charset="0"/>
              </a:rPr>
              <a:t>Bejan</a:t>
            </a:r>
            <a:endParaRPr lang="en-US" sz="1200" b="1" dirty="0" smtClean="0">
              <a:effectLst/>
              <a:latin typeface="Squad" panose="00000500000000000000" pitchFamily="50" charset="0"/>
              <a:ea typeface="Calibri" panose="020F0502020204030204" pitchFamily="34" charset="0"/>
              <a:cs typeface="Times New Roman" panose="02020603050405020304" pitchFamily="18" charset="0"/>
            </a:endParaRPr>
          </a:p>
          <a:p>
            <a:pPr algn="ctr">
              <a:lnSpc>
                <a:spcPts val="1700"/>
              </a:lnSpc>
            </a:pPr>
            <a:r>
              <a:rPr lang="en-US" sz="900" dirty="0">
                <a:latin typeface="Squad Light" panose="00000400000000000000" pitchFamily="50" charset="0"/>
                <a:ea typeface="Calibri" panose="020F0502020204030204" pitchFamily="34" charset="0"/>
                <a:cs typeface="Times New Roman" panose="02020603050405020304" pitchFamily="18" charset="0"/>
              </a:rPr>
              <a:t>Desk </a:t>
            </a:r>
            <a:r>
              <a:rPr lang="en-US" sz="900" dirty="0" smtClean="0">
                <a:latin typeface="Squad Light" panose="00000400000000000000" pitchFamily="50" charset="0"/>
                <a:ea typeface="Calibri" panose="020F0502020204030204" pitchFamily="34" charset="0"/>
                <a:cs typeface="Times New Roman" panose="02020603050405020304" pitchFamily="18" charset="0"/>
              </a:rPr>
              <a:t>Dealer</a:t>
            </a:r>
            <a:endParaRPr lang="hu-HU" sz="900" dirty="0">
              <a:effectLst/>
              <a:latin typeface="Squad" panose="00000500000000000000" pitchFamily="50" charset="0"/>
              <a:ea typeface="Calibri" panose="020F0502020204030204" pitchFamily="34" charset="0"/>
              <a:cs typeface="Times New Roman" panose="02020603050405020304" pitchFamily="18" charset="0"/>
            </a:endParaRPr>
          </a:p>
          <a:p>
            <a:pPr algn="ctr">
              <a:lnSpc>
                <a:spcPts val="1700"/>
              </a:lnSpc>
            </a:pPr>
            <a:r>
              <a:rPr lang="en-GB" sz="900" dirty="0" smtClean="0">
                <a:effectLst/>
                <a:latin typeface="Squad Light" panose="00000400000000000000" pitchFamily="50" charset="0"/>
                <a:ea typeface="Calibri" panose="020F0502020204030204" pitchFamily="34" charset="0"/>
                <a:cs typeface="Times New Roman" panose="02020603050405020304" pitchFamily="18" charset="0"/>
              </a:rPr>
              <a:t>+</a:t>
            </a:r>
            <a:r>
              <a:rPr lang="en-US" sz="900" dirty="0" smtClean="0">
                <a:effectLst/>
                <a:latin typeface="Squad Light" panose="00000400000000000000" pitchFamily="50" charset="0"/>
                <a:ea typeface="Calibri" panose="020F0502020204030204" pitchFamily="34" charset="0"/>
                <a:cs typeface="Times New Roman" panose="02020603050405020304" pitchFamily="18" charset="0"/>
              </a:rPr>
              <a:t>40 372 318 583</a:t>
            </a:r>
            <a:endParaRPr lang="hu-HU" sz="1200" dirty="0">
              <a:effectLst/>
              <a:latin typeface="Squad Light" panose="00000400000000000000" pitchFamily="50" charset="0"/>
              <a:ea typeface="Calibri" panose="020F0502020204030204" pitchFamily="34" charset="0"/>
              <a:cs typeface="Times New Roman" panose="02020603050405020304" pitchFamily="18" charset="0"/>
            </a:endParaRPr>
          </a:p>
          <a:p>
            <a:pPr algn="ctr">
              <a:lnSpc>
                <a:spcPts val="1700"/>
              </a:lnSpc>
            </a:pPr>
            <a:r>
              <a:rPr lang="en-GB" sz="800" u="sng" dirty="0" smtClean="0">
                <a:solidFill>
                  <a:srgbClr val="52AE30"/>
                </a:solidFill>
                <a:latin typeface="Squad Light" panose="00000400000000000000" pitchFamily="50" charset="0"/>
                <a:ea typeface="Calibri" panose="020F0502020204030204" pitchFamily="34" charset="0"/>
                <a:cs typeface="Times New Roman" panose="02020603050405020304" pitchFamily="18" charset="0"/>
              </a:rPr>
              <a:t>c</a:t>
            </a:r>
            <a:r>
              <a:rPr lang="en-GB" sz="800" u="sng" dirty="0" smtClean="0">
                <a:solidFill>
                  <a:srgbClr val="52AE30"/>
                </a:solidFill>
                <a:effectLst/>
                <a:latin typeface="Squad Light" panose="00000400000000000000" pitchFamily="50" charset="0"/>
                <a:ea typeface="Calibri" panose="020F0502020204030204" pitchFamily="34" charset="0"/>
                <a:cs typeface="Times New Roman" panose="02020603050405020304" pitchFamily="18" charset="0"/>
              </a:rPr>
              <a:t>orina.bejan@otpbank.ro</a:t>
            </a:r>
            <a:endParaRPr lang="hu-HU" sz="800" dirty="0">
              <a:effectLst/>
              <a:latin typeface="Squad Light" panose="00000400000000000000" pitchFamily="50" charset="0"/>
              <a:ea typeface="Calibri" panose="020F0502020204030204" pitchFamily="34" charset="0"/>
              <a:cs typeface="Times New Roman" panose="02020603050405020304" pitchFamily="18" charset="0"/>
            </a:endParaRPr>
          </a:p>
        </p:txBody>
      </p:sp>
      <p:sp>
        <p:nvSpPr>
          <p:cNvPr id="12" name="Szövegdoboz 11">
            <a:extLst>
              <a:ext uri="{FF2B5EF4-FFF2-40B4-BE49-F238E27FC236}">
                <a16:creationId xmlns:a16="http://schemas.microsoft.com/office/drawing/2014/main" id="{FABBA7F5-B6C0-4EC1-A20D-51A0F6D795A0}"/>
              </a:ext>
            </a:extLst>
          </p:cNvPr>
          <p:cNvSpPr txBox="1"/>
          <p:nvPr/>
        </p:nvSpPr>
        <p:spPr>
          <a:xfrm>
            <a:off x="699452" y="3181947"/>
            <a:ext cx="9345296" cy="218008"/>
          </a:xfrm>
          <a:prstGeom prst="rect">
            <a:avLst/>
          </a:prstGeom>
          <a:noFill/>
        </p:spPr>
        <p:txBody>
          <a:bodyPr wrap="square" lIns="0" tIns="0" rIns="0" bIns="0" rtlCol="0">
            <a:spAutoFit/>
          </a:bodyPr>
          <a:lstStyle/>
          <a:p>
            <a:pPr algn="ctr">
              <a:lnSpc>
                <a:spcPts val="1700"/>
              </a:lnSpc>
            </a:pPr>
            <a:r>
              <a:rPr lang="en-US" sz="2000" b="1" dirty="0" smtClean="0">
                <a:solidFill>
                  <a:srgbClr val="52AE30"/>
                </a:solidFill>
                <a:effectLst/>
                <a:latin typeface="Squad" panose="00000500000000000000" pitchFamily="50" charset="0"/>
                <a:ea typeface="Calibri" panose="020F0502020204030204" pitchFamily="34" charset="0"/>
                <a:cs typeface="Times New Roman" panose="02020603050405020304" pitchFamily="18" charset="0"/>
              </a:rPr>
              <a:t>OTP Bank Romania </a:t>
            </a:r>
            <a:r>
              <a:rPr lang="hu-HU" sz="2000" b="1" dirty="0" smtClean="0">
                <a:solidFill>
                  <a:srgbClr val="52AE30"/>
                </a:solidFill>
                <a:effectLst/>
                <a:latin typeface="Squad" panose="00000500000000000000" pitchFamily="50" charset="0"/>
                <a:ea typeface="Calibri" panose="020F0502020204030204" pitchFamily="34" charset="0"/>
                <a:cs typeface="Times New Roman" panose="02020603050405020304" pitchFamily="18" charset="0"/>
              </a:rPr>
              <a:t>Global </a:t>
            </a:r>
            <a:r>
              <a:rPr lang="hu-HU" sz="2000" b="1" dirty="0">
                <a:solidFill>
                  <a:srgbClr val="52AE30"/>
                </a:solidFill>
                <a:effectLst/>
                <a:latin typeface="Squad" panose="00000500000000000000" pitchFamily="50" charset="0"/>
                <a:ea typeface="Calibri" panose="020F0502020204030204" pitchFamily="34" charset="0"/>
                <a:cs typeface="Times New Roman" panose="02020603050405020304" pitchFamily="18" charset="0"/>
              </a:rPr>
              <a:t>Markets </a:t>
            </a:r>
            <a:r>
              <a:rPr lang="en-US" sz="2000" b="1" dirty="0" smtClean="0">
                <a:solidFill>
                  <a:srgbClr val="52AE30"/>
                </a:solidFill>
                <a:effectLst/>
                <a:latin typeface="Squad" panose="00000500000000000000" pitchFamily="50" charset="0"/>
                <a:ea typeface="Calibri" panose="020F0502020204030204" pitchFamily="34" charset="0"/>
                <a:cs typeface="Times New Roman" panose="02020603050405020304" pitchFamily="18" charset="0"/>
              </a:rPr>
              <a:t>Sales </a:t>
            </a:r>
            <a:r>
              <a:rPr lang="hu-HU" sz="2000" b="1" dirty="0" smtClean="0">
                <a:solidFill>
                  <a:srgbClr val="52AE30"/>
                </a:solidFill>
                <a:effectLst/>
                <a:latin typeface="Squad" panose="00000500000000000000" pitchFamily="50" charset="0"/>
                <a:ea typeface="Calibri" panose="020F0502020204030204" pitchFamily="34" charset="0"/>
                <a:cs typeface="Times New Roman" panose="02020603050405020304" pitchFamily="18" charset="0"/>
              </a:rPr>
              <a:t>Team</a:t>
            </a:r>
            <a:endParaRPr lang="hu-HU" sz="1200" dirty="0">
              <a:effectLst/>
              <a:latin typeface="Squad Light" panose="00000400000000000000" pitchFamily="50" charset="0"/>
              <a:ea typeface="Calibri" panose="020F0502020204030204" pitchFamily="34" charset="0"/>
              <a:cs typeface="Times New Roman" panose="02020603050405020304" pitchFamily="18" charset="0"/>
            </a:endParaRPr>
          </a:p>
        </p:txBody>
      </p:sp>
      <p:sp>
        <p:nvSpPr>
          <p:cNvPr id="14" name="Alakzat 2">
            <a:extLst>
              <a:ext uri="{FF2B5EF4-FFF2-40B4-BE49-F238E27FC236}">
                <a16:creationId xmlns:a16="http://schemas.microsoft.com/office/drawing/2014/main" id="{5F0525D2-B2C1-4FD0-AF64-0A17328EF1B4}"/>
              </a:ext>
            </a:extLst>
          </p:cNvPr>
          <p:cNvSpPr>
            <a:spLocks noChangeArrowheads="1"/>
          </p:cNvSpPr>
          <p:nvPr/>
        </p:nvSpPr>
        <p:spPr bwMode="auto">
          <a:xfrm rot="5400000">
            <a:off x="4837812" y="867444"/>
            <a:ext cx="1068576" cy="2095500"/>
          </a:xfrm>
          <a:prstGeom prst="roundRect">
            <a:avLst>
              <a:gd name="adj" fmla="val 13032"/>
            </a:avLst>
          </a:prstGeom>
          <a:solidFill>
            <a:srgbClr val="FFFFFF"/>
          </a:solidFill>
          <a:effectLst>
            <a:outerShdw blurRad="381000" algn="ctr" rotWithShape="0">
              <a:prstClr val="black">
                <a:alpha val="10000"/>
              </a:prstClr>
            </a:outerShdw>
          </a:effectLst>
        </p:spPr>
        <p:txBody>
          <a:bodyPr rot="0" vert="horz" wrap="square" lIns="91440" tIns="45720" rIns="91440" bIns="45720" anchor="ctr" anchorCtr="0" upright="1">
            <a:noAutofit/>
          </a:bodyPr>
          <a:lstStyle/>
          <a:p>
            <a:pPr algn="ctr">
              <a:lnSpc>
                <a:spcPts val="1700"/>
              </a:lnSpc>
            </a:pPr>
            <a:r>
              <a:rPr lang="hu-HU" sz="1200" b="1" dirty="0">
                <a:effectLst/>
                <a:latin typeface="Squad Light" panose="00000400000000000000" pitchFamily="50" charset="0"/>
                <a:ea typeface="Calibri" panose="020F0502020204030204" pitchFamily="34" charset="0"/>
                <a:cs typeface="Times New Roman" panose="02020603050405020304" pitchFamily="18" charset="0"/>
              </a:rPr>
              <a:t>   </a:t>
            </a:r>
            <a:r>
              <a:rPr lang="hu-HU" sz="1200" b="1" dirty="0">
                <a:effectLst/>
                <a:latin typeface="Squad" panose="00000500000000000000" pitchFamily="50" charset="0"/>
                <a:ea typeface="Calibri" panose="020F0502020204030204" pitchFamily="34" charset="0"/>
                <a:cs typeface="Times New Roman" panose="02020603050405020304" pitchFamily="18" charset="0"/>
              </a:rPr>
              <a:t>Gergely Rezessy</a:t>
            </a:r>
            <a:endParaRPr lang="hu-HU" sz="1200" dirty="0">
              <a:effectLst/>
              <a:latin typeface="Squad" panose="00000500000000000000" pitchFamily="50" charset="0"/>
              <a:ea typeface="Calibri" panose="020F0502020204030204" pitchFamily="34" charset="0"/>
              <a:cs typeface="Times New Roman" panose="02020603050405020304" pitchFamily="18" charset="0"/>
            </a:endParaRPr>
          </a:p>
          <a:p>
            <a:pPr algn="ctr">
              <a:lnSpc>
                <a:spcPts val="1700"/>
              </a:lnSpc>
            </a:pPr>
            <a:r>
              <a:rPr lang="en-GB" sz="900" dirty="0">
                <a:effectLst/>
                <a:latin typeface="Squad Light" panose="00000400000000000000" pitchFamily="50" charset="0"/>
                <a:ea typeface="Calibri" panose="020F0502020204030204" pitchFamily="34" charset="0"/>
                <a:cs typeface="Times New Roman" panose="02020603050405020304" pitchFamily="18" charset="0"/>
              </a:rPr>
              <a:t>Analyst</a:t>
            </a:r>
            <a:r>
              <a:rPr lang="en-GB" sz="1200" dirty="0">
                <a:effectLst/>
                <a:latin typeface="Squad Light" panose="00000400000000000000" pitchFamily="50" charset="0"/>
                <a:ea typeface="Calibri" panose="020F0502020204030204" pitchFamily="34" charset="0"/>
                <a:cs typeface="Times New Roman" panose="02020603050405020304" pitchFamily="18" charset="0"/>
              </a:rPr>
              <a:t> </a:t>
            </a:r>
            <a:endParaRPr lang="hu-HU" sz="1200" dirty="0">
              <a:effectLst/>
              <a:latin typeface="Squad Light" panose="00000400000000000000" pitchFamily="50" charset="0"/>
              <a:ea typeface="Calibri" panose="020F0502020204030204" pitchFamily="34" charset="0"/>
              <a:cs typeface="Times New Roman" panose="02020603050405020304" pitchFamily="18" charset="0"/>
            </a:endParaRPr>
          </a:p>
          <a:p>
            <a:pPr algn="ctr">
              <a:lnSpc>
                <a:spcPts val="1700"/>
              </a:lnSpc>
            </a:pPr>
            <a:r>
              <a:rPr lang="hu-HU" sz="800" spc="-30" dirty="0" err="1">
                <a:solidFill>
                  <a:srgbClr val="52AE30"/>
                </a:solidFill>
                <a:effectLst/>
                <a:latin typeface="Squad Light" panose="00000400000000000000" pitchFamily="50" charset="0"/>
                <a:ea typeface="Calibri" panose="020F0502020204030204" pitchFamily="34" charset="0"/>
                <a:cs typeface="Times New Roman" panose="02020603050405020304" pitchFamily="18" charset="0"/>
              </a:rPr>
              <a:t>Gergely.Gabor.Rezessy</a:t>
            </a:r>
            <a:r>
              <a:rPr lang="en-GB" sz="800" spc="-30" dirty="0">
                <a:solidFill>
                  <a:srgbClr val="52AE30"/>
                </a:solidFill>
                <a:effectLst/>
                <a:latin typeface="Squad Light" panose="00000400000000000000" pitchFamily="50" charset="0"/>
                <a:ea typeface="Calibri" panose="020F0502020204030204" pitchFamily="34" charset="0"/>
                <a:cs typeface="Times New Roman" panose="02020603050405020304" pitchFamily="18" charset="0"/>
              </a:rPr>
              <a:t>@otpbank.hu</a:t>
            </a:r>
            <a:endParaRPr lang="hu-HU" sz="800" spc="-30" dirty="0">
              <a:effectLst/>
              <a:latin typeface="Squad Light" panose="00000400000000000000" pitchFamily="50" charset="0"/>
              <a:ea typeface="Calibri" panose="020F0502020204030204" pitchFamily="34" charset="0"/>
              <a:cs typeface="Times New Roman" panose="02020603050405020304" pitchFamily="18" charset="0"/>
            </a:endParaRPr>
          </a:p>
        </p:txBody>
      </p:sp>
      <p:sp>
        <p:nvSpPr>
          <p:cNvPr id="15" name="Alakzat 2">
            <a:extLst>
              <a:ext uri="{FF2B5EF4-FFF2-40B4-BE49-F238E27FC236}">
                <a16:creationId xmlns:a16="http://schemas.microsoft.com/office/drawing/2014/main" id="{B0485847-9BDD-4A71-897F-EF15520261ED}"/>
              </a:ext>
            </a:extLst>
          </p:cNvPr>
          <p:cNvSpPr>
            <a:spLocks noChangeArrowheads="1"/>
          </p:cNvSpPr>
          <p:nvPr/>
        </p:nvSpPr>
        <p:spPr bwMode="auto">
          <a:xfrm rot="5400000">
            <a:off x="7092736" y="857920"/>
            <a:ext cx="1000926" cy="2114549"/>
          </a:xfrm>
          <a:prstGeom prst="roundRect">
            <a:avLst>
              <a:gd name="adj" fmla="val 13032"/>
            </a:avLst>
          </a:prstGeom>
          <a:solidFill>
            <a:srgbClr val="FFFFFF"/>
          </a:solidFill>
          <a:effectLst>
            <a:outerShdw blurRad="381000" algn="ctr" rotWithShape="0">
              <a:prstClr val="black">
                <a:alpha val="10000"/>
              </a:prstClr>
            </a:outerShdw>
          </a:effectLst>
        </p:spPr>
        <p:txBody>
          <a:bodyPr rot="0" vert="horz" wrap="square" lIns="91440" tIns="45720" rIns="91440" bIns="45720" anchor="ctr" anchorCtr="0" upright="1">
            <a:noAutofit/>
          </a:bodyPr>
          <a:lstStyle/>
          <a:p>
            <a:pPr algn="ctr">
              <a:lnSpc>
                <a:spcPts val="1700"/>
              </a:lnSpc>
            </a:pPr>
            <a:r>
              <a:rPr lang="hu-HU" sz="1200" b="1" dirty="0">
                <a:effectLst/>
                <a:latin typeface="Squad Light" panose="00000400000000000000" pitchFamily="50" charset="0"/>
                <a:ea typeface="Calibri" panose="020F0502020204030204" pitchFamily="34" charset="0"/>
                <a:cs typeface="Times New Roman" panose="02020603050405020304" pitchFamily="18" charset="0"/>
              </a:rPr>
              <a:t> </a:t>
            </a:r>
            <a:r>
              <a:rPr lang="hu-HU" sz="1200" b="1" dirty="0">
                <a:effectLst/>
                <a:latin typeface="Squad" panose="00000500000000000000" pitchFamily="50" charset="0"/>
                <a:ea typeface="Calibri" panose="020F0502020204030204" pitchFamily="34" charset="0"/>
                <a:cs typeface="Times New Roman" panose="02020603050405020304" pitchFamily="18" charset="0"/>
              </a:rPr>
              <a:t>Orsolya </a:t>
            </a:r>
            <a:r>
              <a:rPr lang="hu-HU" sz="1200" b="1" dirty="0" err="1">
                <a:effectLst/>
                <a:latin typeface="Squad" panose="00000500000000000000" pitchFamily="50" charset="0"/>
                <a:ea typeface="Calibri" panose="020F0502020204030204" pitchFamily="34" charset="0"/>
                <a:cs typeface="Times New Roman" panose="02020603050405020304" pitchFamily="18" charset="0"/>
              </a:rPr>
              <a:t>Rátkay</a:t>
            </a:r>
            <a:endParaRPr lang="hu-HU" sz="1200" dirty="0">
              <a:effectLst/>
              <a:latin typeface="Squad" panose="00000500000000000000" pitchFamily="50" charset="0"/>
              <a:ea typeface="Calibri" panose="020F0502020204030204" pitchFamily="34" charset="0"/>
              <a:cs typeface="Times New Roman" panose="02020603050405020304" pitchFamily="18" charset="0"/>
            </a:endParaRPr>
          </a:p>
          <a:p>
            <a:pPr algn="ctr">
              <a:lnSpc>
                <a:spcPts val="1700"/>
              </a:lnSpc>
            </a:pPr>
            <a:r>
              <a:rPr lang="en-GB" sz="900" dirty="0">
                <a:effectLst/>
                <a:latin typeface="Squad Light" panose="00000400000000000000" pitchFamily="50" charset="0"/>
                <a:ea typeface="Calibri" panose="020F0502020204030204" pitchFamily="34" charset="0"/>
                <a:cs typeface="Times New Roman" panose="02020603050405020304" pitchFamily="18" charset="0"/>
              </a:rPr>
              <a:t>Analyst</a:t>
            </a:r>
            <a:endParaRPr lang="hu-HU" sz="1200" dirty="0">
              <a:effectLst/>
              <a:latin typeface="Squad Light" panose="00000400000000000000" pitchFamily="50" charset="0"/>
              <a:ea typeface="Calibri" panose="020F0502020204030204" pitchFamily="34" charset="0"/>
              <a:cs typeface="Times New Roman" panose="02020603050405020304" pitchFamily="18" charset="0"/>
            </a:endParaRPr>
          </a:p>
          <a:p>
            <a:pPr algn="ctr"/>
            <a:r>
              <a:rPr lang="en-GB" sz="1200" dirty="0">
                <a:effectLst/>
                <a:latin typeface="Squad Light" panose="00000400000000000000" pitchFamily="50" charset="0"/>
                <a:ea typeface="Calibri" panose="020F0502020204030204" pitchFamily="34" charset="0"/>
                <a:cs typeface="Times New Roman" panose="02020603050405020304" pitchFamily="18" charset="0"/>
              </a:rPr>
              <a:t> </a:t>
            </a:r>
            <a:r>
              <a:rPr lang="hu-HU" sz="900" spc="-30" dirty="0" err="1">
                <a:solidFill>
                  <a:srgbClr val="52AE30"/>
                </a:solidFill>
                <a:effectLst/>
                <a:latin typeface="Squad Light" panose="00000400000000000000" pitchFamily="50" charset="0"/>
                <a:ea typeface="Calibri" panose="020F0502020204030204" pitchFamily="34" charset="0"/>
                <a:cs typeface="Times New Roman" panose="02020603050405020304" pitchFamily="18" charset="0"/>
              </a:rPr>
              <a:t>Orsolya.Ratkay@o</a:t>
            </a:r>
            <a:r>
              <a:rPr lang="en-GB" sz="900" spc="-30" dirty="0">
                <a:solidFill>
                  <a:srgbClr val="52AE30"/>
                </a:solidFill>
                <a:effectLst/>
                <a:latin typeface="Squad Light" panose="00000400000000000000" pitchFamily="50" charset="0"/>
                <a:ea typeface="Calibri" panose="020F0502020204030204" pitchFamily="34" charset="0"/>
                <a:cs typeface="Times New Roman" panose="02020603050405020304" pitchFamily="18" charset="0"/>
              </a:rPr>
              <a:t>tpbank.hu</a:t>
            </a:r>
            <a:endParaRPr lang="hu-HU" sz="1200" spc="-30" dirty="0">
              <a:effectLst/>
              <a:latin typeface="Squad Light" panose="00000400000000000000" pitchFamily="50" charset="0"/>
              <a:ea typeface="Calibri" panose="020F0502020204030204" pitchFamily="34" charset="0"/>
              <a:cs typeface="Times New Roman" panose="02020603050405020304" pitchFamily="18" charset="0"/>
            </a:endParaRPr>
          </a:p>
        </p:txBody>
      </p:sp>
      <p:sp>
        <p:nvSpPr>
          <p:cNvPr id="16" name="Alakzat 2">
            <a:extLst>
              <a:ext uri="{FF2B5EF4-FFF2-40B4-BE49-F238E27FC236}">
                <a16:creationId xmlns:a16="http://schemas.microsoft.com/office/drawing/2014/main" id="{3C4E59DC-3AF7-4DA8-BCB4-8776D41511CE}"/>
              </a:ext>
            </a:extLst>
          </p:cNvPr>
          <p:cNvSpPr>
            <a:spLocks noChangeArrowheads="1"/>
          </p:cNvSpPr>
          <p:nvPr/>
        </p:nvSpPr>
        <p:spPr bwMode="auto">
          <a:xfrm rot="5400000">
            <a:off x="9112000" y="980787"/>
            <a:ext cx="1034756" cy="1834989"/>
          </a:xfrm>
          <a:prstGeom prst="roundRect">
            <a:avLst>
              <a:gd name="adj" fmla="val 13032"/>
            </a:avLst>
          </a:prstGeom>
          <a:solidFill>
            <a:srgbClr val="FFFFFF"/>
          </a:solidFill>
          <a:effectLst>
            <a:outerShdw blurRad="381000" algn="ctr" rotWithShape="0">
              <a:prstClr val="black">
                <a:alpha val="10000"/>
              </a:prstClr>
            </a:outerShdw>
          </a:effectLst>
        </p:spPr>
        <p:txBody>
          <a:bodyPr rot="0" vert="horz" wrap="square" lIns="91440" tIns="45720" rIns="91440" bIns="45720" anchor="ctr" anchorCtr="0" upright="1">
            <a:noAutofit/>
          </a:bodyPr>
          <a:lstStyle/>
          <a:p>
            <a:pPr algn="ctr">
              <a:lnSpc>
                <a:spcPts val="1700"/>
              </a:lnSpc>
            </a:pPr>
            <a:r>
              <a:rPr lang="hu-HU" sz="1200" b="1" dirty="0">
                <a:effectLst/>
                <a:latin typeface="Squad Light" panose="00000400000000000000" pitchFamily="50" charset="0"/>
                <a:ea typeface="Calibri" panose="020F0502020204030204" pitchFamily="34" charset="0"/>
                <a:cs typeface="Times New Roman" panose="02020603050405020304" pitchFamily="18" charset="0"/>
              </a:rPr>
              <a:t> </a:t>
            </a:r>
            <a:r>
              <a:rPr lang="hu-HU" sz="1200" b="1" dirty="0">
                <a:effectLst/>
                <a:latin typeface="Squad" panose="00000500000000000000" pitchFamily="50" charset="0"/>
                <a:ea typeface="Calibri" panose="020F0502020204030204" pitchFamily="34" charset="0"/>
                <a:cs typeface="Times New Roman" panose="02020603050405020304" pitchFamily="18" charset="0"/>
              </a:rPr>
              <a:t>Beáta Váradi</a:t>
            </a:r>
            <a:endParaRPr lang="hu-HU" sz="1200" dirty="0">
              <a:effectLst/>
              <a:latin typeface="Squad" panose="00000500000000000000" pitchFamily="50" charset="0"/>
              <a:ea typeface="Calibri" panose="020F0502020204030204" pitchFamily="34" charset="0"/>
              <a:cs typeface="Times New Roman" panose="02020603050405020304" pitchFamily="18" charset="0"/>
            </a:endParaRPr>
          </a:p>
          <a:p>
            <a:pPr algn="ctr">
              <a:lnSpc>
                <a:spcPts val="1700"/>
              </a:lnSpc>
            </a:pPr>
            <a:r>
              <a:rPr lang="en-GB" sz="900" dirty="0">
                <a:effectLst/>
                <a:latin typeface="Squad Light" panose="00000400000000000000" pitchFamily="50" charset="0"/>
                <a:ea typeface="Calibri" panose="020F0502020204030204" pitchFamily="34" charset="0"/>
                <a:cs typeface="Times New Roman" panose="02020603050405020304" pitchFamily="18" charset="0"/>
              </a:rPr>
              <a:t>Analyst</a:t>
            </a:r>
            <a:endParaRPr lang="hu-HU" sz="1200" dirty="0">
              <a:effectLst/>
              <a:latin typeface="Squad Light" panose="00000400000000000000" pitchFamily="50" charset="0"/>
              <a:ea typeface="Calibri" panose="020F0502020204030204" pitchFamily="34" charset="0"/>
              <a:cs typeface="Times New Roman" panose="02020603050405020304" pitchFamily="18" charset="0"/>
            </a:endParaRPr>
          </a:p>
          <a:p>
            <a:pPr algn="ctr"/>
            <a:r>
              <a:rPr lang="en-GB" sz="1200" dirty="0">
                <a:effectLst/>
                <a:latin typeface="Squad Light" panose="00000400000000000000" pitchFamily="50" charset="0"/>
                <a:ea typeface="Calibri" panose="020F0502020204030204" pitchFamily="34" charset="0"/>
                <a:cs typeface="Times New Roman" panose="02020603050405020304" pitchFamily="18" charset="0"/>
              </a:rPr>
              <a:t> </a:t>
            </a:r>
            <a:r>
              <a:rPr lang="hu-HU" sz="800" spc="-30" dirty="0" err="1">
                <a:solidFill>
                  <a:srgbClr val="52AE30"/>
                </a:solidFill>
                <a:effectLst/>
                <a:latin typeface="Squad Light" panose="00000400000000000000" pitchFamily="50" charset="0"/>
                <a:ea typeface="Calibri" panose="020F0502020204030204" pitchFamily="34" charset="0"/>
                <a:cs typeface="Times New Roman" panose="02020603050405020304" pitchFamily="18" charset="0"/>
              </a:rPr>
              <a:t>Beata.Varadi</a:t>
            </a:r>
            <a:r>
              <a:rPr lang="en-GB" sz="800" spc="-30" dirty="0">
                <a:solidFill>
                  <a:srgbClr val="52AE30"/>
                </a:solidFill>
                <a:effectLst/>
                <a:latin typeface="Squad Light" panose="00000400000000000000" pitchFamily="50" charset="0"/>
                <a:ea typeface="Calibri" panose="020F0502020204030204" pitchFamily="34" charset="0"/>
                <a:cs typeface="Times New Roman" panose="02020603050405020304" pitchFamily="18" charset="0"/>
              </a:rPr>
              <a:t>@otpbank.hu</a:t>
            </a:r>
            <a:endParaRPr lang="hu-HU" sz="800" spc="-30" dirty="0">
              <a:effectLst/>
              <a:latin typeface="Squad Light" panose="00000400000000000000" pitchFamily="50" charset="0"/>
              <a:ea typeface="Calibri" panose="020F0502020204030204" pitchFamily="34" charset="0"/>
              <a:cs typeface="Times New Roman" panose="02020603050405020304" pitchFamily="18" charset="0"/>
            </a:endParaRPr>
          </a:p>
        </p:txBody>
      </p:sp>
      <p:sp>
        <p:nvSpPr>
          <p:cNvPr id="29" name="Alakzat 2">
            <a:extLst>
              <a:ext uri="{FF2B5EF4-FFF2-40B4-BE49-F238E27FC236}">
                <a16:creationId xmlns:a16="http://schemas.microsoft.com/office/drawing/2014/main" id="{75F16E23-D42A-4A94-AE57-47D8149A699E}"/>
              </a:ext>
            </a:extLst>
          </p:cNvPr>
          <p:cNvSpPr>
            <a:spLocks noChangeArrowheads="1"/>
          </p:cNvSpPr>
          <p:nvPr/>
        </p:nvSpPr>
        <p:spPr bwMode="auto">
          <a:xfrm rot="5400000">
            <a:off x="1701930" y="5039942"/>
            <a:ext cx="941505" cy="2188749"/>
          </a:xfrm>
          <a:prstGeom prst="roundRect">
            <a:avLst>
              <a:gd name="adj" fmla="val 13032"/>
            </a:avLst>
          </a:prstGeom>
          <a:solidFill>
            <a:srgbClr val="FFFFFF"/>
          </a:solidFill>
          <a:effectLst>
            <a:outerShdw blurRad="381000" algn="ctr" rotWithShape="0">
              <a:prstClr val="black">
                <a:alpha val="10000"/>
              </a:prstClr>
            </a:outerShdw>
          </a:effectLst>
        </p:spPr>
        <p:txBody>
          <a:bodyPr rot="0" vert="horz" wrap="square" lIns="91440" tIns="45720" rIns="91440" bIns="45720" anchor="ctr" anchorCtr="0" upright="1">
            <a:noAutofit/>
          </a:bodyPr>
          <a:lstStyle/>
          <a:p>
            <a:pPr algn="ctr">
              <a:lnSpc>
                <a:spcPts val="1700"/>
              </a:lnSpc>
            </a:pPr>
            <a:r>
              <a:rPr lang="en-US" sz="1200" b="1" dirty="0">
                <a:latin typeface="Squad Light" panose="00000400000000000000" pitchFamily="50" charset="0"/>
                <a:ea typeface="Calibri" panose="020F0502020204030204" pitchFamily="34" charset="0"/>
                <a:cs typeface="Times New Roman" panose="02020603050405020304" pitchFamily="18" charset="0"/>
              </a:rPr>
              <a:t>S</a:t>
            </a:r>
            <a:r>
              <a:rPr lang="en-US" sz="1200" b="1" dirty="0" smtClean="0">
                <a:effectLst/>
                <a:latin typeface="Squad Light" panose="00000400000000000000" pitchFamily="50" charset="0"/>
                <a:ea typeface="Calibri" panose="020F0502020204030204" pitchFamily="34" charset="0"/>
                <a:cs typeface="Times New Roman" panose="02020603050405020304" pitchFamily="18" charset="0"/>
              </a:rPr>
              <a:t>zilamer </a:t>
            </a:r>
            <a:r>
              <a:rPr lang="en-US" sz="1200" b="1" dirty="0" err="1" smtClean="0">
                <a:effectLst/>
                <a:latin typeface="Squad Light" panose="00000400000000000000" pitchFamily="50" charset="0"/>
                <a:ea typeface="Calibri" panose="020F0502020204030204" pitchFamily="34" charset="0"/>
                <a:cs typeface="Times New Roman" panose="02020603050405020304" pitchFamily="18" charset="0"/>
              </a:rPr>
              <a:t>Kozma</a:t>
            </a:r>
            <a:endParaRPr lang="en-US" sz="1200" b="1" dirty="0" smtClean="0">
              <a:effectLst/>
              <a:latin typeface="Squad Light" panose="00000400000000000000" pitchFamily="50" charset="0"/>
              <a:ea typeface="Calibri" panose="020F0502020204030204" pitchFamily="34" charset="0"/>
              <a:cs typeface="Times New Roman" panose="02020603050405020304" pitchFamily="18" charset="0"/>
            </a:endParaRPr>
          </a:p>
          <a:p>
            <a:pPr algn="ctr">
              <a:lnSpc>
                <a:spcPts val="1700"/>
              </a:lnSpc>
            </a:pPr>
            <a:r>
              <a:rPr lang="en-US" sz="900" dirty="0" smtClean="0">
                <a:latin typeface="Squad Light" panose="00000400000000000000" pitchFamily="50" charset="0"/>
                <a:ea typeface="Calibri" panose="020F0502020204030204" pitchFamily="34" charset="0"/>
                <a:cs typeface="Times New Roman" panose="02020603050405020304" pitchFamily="18" charset="0"/>
              </a:rPr>
              <a:t>Regional Dealer</a:t>
            </a:r>
            <a:endParaRPr lang="hu-HU" sz="900" dirty="0">
              <a:effectLst/>
              <a:latin typeface="Squad Light" panose="00000400000000000000" pitchFamily="50" charset="0"/>
              <a:ea typeface="Calibri" panose="020F0502020204030204" pitchFamily="34" charset="0"/>
              <a:cs typeface="Times New Roman" panose="02020603050405020304" pitchFamily="18" charset="0"/>
            </a:endParaRPr>
          </a:p>
          <a:p>
            <a:pPr algn="ctr">
              <a:lnSpc>
                <a:spcPts val="1700"/>
              </a:lnSpc>
            </a:pPr>
            <a:r>
              <a:rPr lang="en-GB" sz="900" dirty="0">
                <a:effectLst/>
                <a:latin typeface="Squad Light" panose="00000400000000000000" pitchFamily="50" charset="0"/>
                <a:ea typeface="Calibri" panose="020F0502020204030204" pitchFamily="34" charset="0"/>
                <a:cs typeface="Times New Roman" panose="02020603050405020304" pitchFamily="18" charset="0"/>
              </a:rPr>
              <a:t> </a:t>
            </a:r>
            <a:r>
              <a:rPr lang="en-GB" sz="900" dirty="0" smtClean="0">
                <a:effectLst/>
                <a:latin typeface="Squad Light" panose="00000400000000000000" pitchFamily="50" charset="0"/>
                <a:ea typeface="Calibri" panose="020F0502020204030204" pitchFamily="34" charset="0"/>
                <a:cs typeface="Times New Roman" panose="02020603050405020304" pitchFamily="18" charset="0"/>
              </a:rPr>
              <a:t>+</a:t>
            </a:r>
            <a:r>
              <a:rPr lang="en-US" sz="900" dirty="0" smtClean="0">
                <a:effectLst/>
                <a:latin typeface="Squad Light" panose="00000400000000000000" pitchFamily="50" charset="0"/>
                <a:ea typeface="Calibri" panose="020F0502020204030204" pitchFamily="34" charset="0"/>
                <a:cs typeface="Times New Roman" panose="02020603050405020304" pitchFamily="18" charset="0"/>
              </a:rPr>
              <a:t>40 372 504 520</a:t>
            </a:r>
            <a:endParaRPr lang="hu-HU" sz="1200" dirty="0">
              <a:effectLst/>
              <a:latin typeface="Squad Light" panose="00000400000000000000" pitchFamily="50" charset="0"/>
              <a:ea typeface="Calibri" panose="020F0502020204030204" pitchFamily="34" charset="0"/>
              <a:cs typeface="Times New Roman" panose="02020603050405020304" pitchFamily="18" charset="0"/>
            </a:endParaRPr>
          </a:p>
          <a:p>
            <a:pPr algn="ctr">
              <a:lnSpc>
                <a:spcPts val="1700"/>
              </a:lnSpc>
            </a:pPr>
            <a:r>
              <a:rPr lang="en-GB" sz="900" u="sng" dirty="0" smtClean="0">
                <a:solidFill>
                  <a:srgbClr val="52AE30"/>
                </a:solidFill>
                <a:latin typeface="Squad Light" panose="00000400000000000000" pitchFamily="50" charset="0"/>
                <a:ea typeface="Calibri" panose="020F0502020204030204" pitchFamily="34" charset="0"/>
                <a:cs typeface="Times New Roman" panose="02020603050405020304" pitchFamily="18" charset="0"/>
              </a:rPr>
              <a:t>s</a:t>
            </a:r>
            <a:r>
              <a:rPr lang="en-GB" sz="900" u="sng" dirty="0" smtClean="0">
                <a:solidFill>
                  <a:srgbClr val="52AE30"/>
                </a:solidFill>
                <a:effectLst/>
                <a:latin typeface="Squad Light" panose="00000400000000000000" pitchFamily="50" charset="0"/>
                <a:ea typeface="Calibri" panose="020F0502020204030204" pitchFamily="34" charset="0"/>
                <a:cs typeface="Times New Roman" panose="02020603050405020304" pitchFamily="18" charset="0"/>
              </a:rPr>
              <a:t>zilamer.kozma@otpbank.ro</a:t>
            </a:r>
            <a:endParaRPr lang="hu-HU" sz="1200" dirty="0">
              <a:effectLst/>
              <a:latin typeface="Squad Light" panose="00000400000000000000" pitchFamily="50" charset="0"/>
              <a:ea typeface="Calibri" panose="020F0502020204030204" pitchFamily="34" charset="0"/>
              <a:cs typeface="Times New Roman" panose="02020603050405020304" pitchFamily="18" charset="0"/>
            </a:endParaRPr>
          </a:p>
        </p:txBody>
      </p:sp>
      <p:sp>
        <p:nvSpPr>
          <p:cNvPr id="30" name="Alakzat 2">
            <a:extLst>
              <a:ext uri="{FF2B5EF4-FFF2-40B4-BE49-F238E27FC236}">
                <a16:creationId xmlns:a16="http://schemas.microsoft.com/office/drawing/2014/main" id="{F6A52F6A-4B70-4A36-8DE1-64F7C50282DE}"/>
              </a:ext>
            </a:extLst>
          </p:cNvPr>
          <p:cNvSpPr>
            <a:spLocks noChangeArrowheads="1"/>
          </p:cNvSpPr>
          <p:nvPr/>
        </p:nvSpPr>
        <p:spPr bwMode="auto">
          <a:xfrm rot="5400000">
            <a:off x="3956169" y="5104640"/>
            <a:ext cx="941507" cy="2059351"/>
          </a:xfrm>
          <a:prstGeom prst="roundRect">
            <a:avLst>
              <a:gd name="adj" fmla="val 13032"/>
            </a:avLst>
          </a:prstGeom>
          <a:solidFill>
            <a:srgbClr val="FFFFFF"/>
          </a:solidFill>
          <a:effectLst>
            <a:outerShdw blurRad="381000" algn="ctr" rotWithShape="0">
              <a:prstClr val="black">
                <a:alpha val="10000"/>
              </a:prstClr>
            </a:outerShdw>
          </a:effectLst>
        </p:spPr>
        <p:txBody>
          <a:bodyPr rot="0" vert="horz" wrap="square" lIns="91440" tIns="45720" rIns="91440" bIns="45720" anchor="ctr" anchorCtr="0" upright="1">
            <a:noAutofit/>
          </a:bodyPr>
          <a:lstStyle/>
          <a:p>
            <a:pPr algn="ctr">
              <a:lnSpc>
                <a:spcPts val="1700"/>
              </a:lnSpc>
            </a:pPr>
            <a:r>
              <a:rPr lang="en-US" sz="1200" b="1" dirty="0" smtClean="0">
                <a:effectLst/>
                <a:latin typeface="Squad Light" panose="00000400000000000000" pitchFamily="50" charset="0"/>
                <a:ea typeface="Calibri" panose="020F0502020204030204" pitchFamily="34" charset="0"/>
                <a:cs typeface="Times New Roman" panose="02020603050405020304" pitchFamily="18" charset="0"/>
              </a:rPr>
              <a:t>Andrei Sala</a:t>
            </a:r>
          </a:p>
          <a:p>
            <a:pPr algn="ctr">
              <a:lnSpc>
                <a:spcPts val="1700"/>
              </a:lnSpc>
            </a:pPr>
            <a:r>
              <a:rPr lang="en-US" sz="900" dirty="0">
                <a:latin typeface="Squad Light" panose="00000400000000000000" pitchFamily="50" charset="0"/>
                <a:ea typeface="Calibri" panose="020F0502020204030204" pitchFamily="34" charset="0"/>
                <a:cs typeface="Times New Roman" panose="02020603050405020304" pitchFamily="18" charset="0"/>
              </a:rPr>
              <a:t>Regional </a:t>
            </a:r>
            <a:r>
              <a:rPr lang="en-US" sz="900" dirty="0" smtClean="0">
                <a:latin typeface="Squad Light" panose="00000400000000000000" pitchFamily="50" charset="0"/>
                <a:ea typeface="Calibri" panose="020F0502020204030204" pitchFamily="34" charset="0"/>
                <a:cs typeface="Times New Roman" panose="02020603050405020304" pitchFamily="18" charset="0"/>
              </a:rPr>
              <a:t>Dealer</a:t>
            </a:r>
            <a:endParaRPr lang="hu-HU" sz="900" dirty="0">
              <a:effectLst/>
              <a:latin typeface="Squad Light" panose="00000400000000000000" pitchFamily="50" charset="0"/>
              <a:ea typeface="Calibri" panose="020F0502020204030204" pitchFamily="34" charset="0"/>
              <a:cs typeface="Times New Roman" panose="02020603050405020304" pitchFamily="18" charset="0"/>
            </a:endParaRPr>
          </a:p>
          <a:p>
            <a:pPr algn="ctr">
              <a:lnSpc>
                <a:spcPts val="1700"/>
              </a:lnSpc>
            </a:pPr>
            <a:r>
              <a:rPr lang="en-GB" sz="900" dirty="0">
                <a:effectLst/>
                <a:latin typeface="Squad Light" panose="00000400000000000000" pitchFamily="50" charset="0"/>
                <a:ea typeface="Calibri" panose="020F0502020204030204" pitchFamily="34" charset="0"/>
                <a:cs typeface="Times New Roman" panose="02020603050405020304" pitchFamily="18" charset="0"/>
              </a:rPr>
              <a:t> </a:t>
            </a:r>
            <a:r>
              <a:rPr lang="en-GB" sz="900" dirty="0" smtClean="0">
                <a:effectLst/>
                <a:latin typeface="Squad Light" panose="00000400000000000000" pitchFamily="50" charset="0"/>
                <a:ea typeface="Calibri" panose="020F0502020204030204" pitchFamily="34" charset="0"/>
                <a:cs typeface="Times New Roman" panose="02020603050405020304" pitchFamily="18" charset="0"/>
              </a:rPr>
              <a:t>+</a:t>
            </a:r>
            <a:r>
              <a:rPr lang="en-GB" sz="900" dirty="0" smtClean="0">
                <a:latin typeface="Squad Light" panose="00000400000000000000" pitchFamily="50" charset="0"/>
                <a:ea typeface="Calibri" panose="020F0502020204030204" pitchFamily="34" charset="0"/>
                <a:cs typeface="Times New Roman" panose="02020603050405020304" pitchFamily="18" charset="0"/>
              </a:rPr>
              <a:t>40 755 000 015</a:t>
            </a:r>
            <a:endParaRPr lang="hu-HU" sz="1200" dirty="0">
              <a:effectLst/>
              <a:latin typeface="Squad Light" panose="00000400000000000000" pitchFamily="50" charset="0"/>
              <a:ea typeface="Calibri" panose="020F0502020204030204" pitchFamily="34" charset="0"/>
              <a:cs typeface="Times New Roman" panose="02020603050405020304" pitchFamily="18" charset="0"/>
            </a:endParaRPr>
          </a:p>
          <a:p>
            <a:pPr algn="ctr">
              <a:lnSpc>
                <a:spcPts val="1700"/>
              </a:lnSpc>
            </a:pPr>
            <a:r>
              <a:rPr lang="en-GB" sz="900" u="sng" dirty="0" smtClean="0">
                <a:solidFill>
                  <a:srgbClr val="52AE30"/>
                </a:solidFill>
                <a:latin typeface="Squad Light" panose="00000400000000000000" pitchFamily="50" charset="0"/>
                <a:ea typeface="Calibri" panose="020F0502020204030204" pitchFamily="34" charset="0"/>
                <a:cs typeface="Times New Roman" panose="02020603050405020304" pitchFamily="18" charset="0"/>
              </a:rPr>
              <a:t>a</a:t>
            </a:r>
            <a:r>
              <a:rPr lang="en-GB" sz="900" u="sng" dirty="0" smtClean="0">
                <a:solidFill>
                  <a:srgbClr val="52AE30"/>
                </a:solidFill>
                <a:effectLst/>
                <a:latin typeface="Squad Light" panose="00000400000000000000" pitchFamily="50" charset="0"/>
                <a:ea typeface="Calibri" panose="020F0502020204030204" pitchFamily="34" charset="0"/>
                <a:cs typeface="Times New Roman" panose="02020603050405020304" pitchFamily="18" charset="0"/>
              </a:rPr>
              <a:t>ndrei.sala@otpbank.ro</a:t>
            </a:r>
            <a:endParaRPr lang="hu-HU" sz="1200" dirty="0">
              <a:effectLst/>
              <a:latin typeface="Squad Light" panose="00000400000000000000" pitchFamily="50" charset="0"/>
              <a:ea typeface="Calibri" panose="020F0502020204030204" pitchFamily="34" charset="0"/>
              <a:cs typeface="Times New Roman" panose="02020603050405020304" pitchFamily="18" charset="0"/>
            </a:endParaRPr>
          </a:p>
        </p:txBody>
      </p:sp>
      <p:sp>
        <p:nvSpPr>
          <p:cNvPr id="31" name="Alakzat 2">
            <a:extLst>
              <a:ext uri="{FF2B5EF4-FFF2-40B4-BE49-F238E27FC236}">
                <a16:creationId xmlns:a16="http://schemas.microsoft.com/office/drawing/2014/main" id="{442C54A5-D182-47CD-A9E9-79C0EFC21A8E}"/>
              </a:ext>
            </a:extLst>
          </p:cNvPr>
          <p:cNvSpPr>
            <a:spLocks noChangeArrowheads="1"/>
          </p:cNvSpPr>
          <p:nvPr/>
        </p:nvSpPr>
        <p:spPr bwMode="auto">
          <a:xfrm rot="5400000">
            <a:off x="6107949" y="5142049"/>
            <a:ext cx="941508" cy="2028991"/>
          </a:xfrm>
          <a:prstGeom prst="roundRect">
            <a:avLst>
              <a:gd name="adj" fmla="val 13032"/>
            </a:avLst>
          </a:prstGeom>
          <a:solidFill>
            <a:srgbClr val="FFFFFF"/>
          </a:solidFill>
          <a:effectLst>
            <a:outerShdw blurRad="381000" algn="ctr" rotWithShape="0">
              <a:prstClr val="black">
                <a:alpha val="10000"/>
              </a:prstClr>
            </a:outerShdw>
          </a:effectLst>
        </p:spPr>
        <p:txBody>
          <a:bodyPr rot="0" vert="horz" wrap="square" lIns="91440" tIns="45720" rIns="91440" bIns="45720" anchor="ctr" anchorCtr="0" upright="1">
            <a:noAutofit/>
          </a:bodyPr>
          <a:lstStyle/>
          <a:p>
            <a:pPr algn="ctr">
              <a:lnSpc>
                <a:spcPts val="1700"/>
              </a:lnSpc>
            </a:pPr>
            <a:r>
              <a:rPr lang="en-US" sz="1200" b="1" dirty="0" smtClean="0">
                <a:effectLst/>
                <a:latin typeface="Squad Light" panose="00000400000000000000" pitchFamily="50" charset="0"/>
                <a:ea typeface="Calibri" panose="020F0502020204030204" pitchFamily="34" charset="0"/>
                <a:cs typeface="Times New Roman" panose="02020603050405020304" pitchFamily="18" charset="0"/>
              </a:rPr>
              <a:t>Dan </a:t>
            </a:r>
            <a:r>
              <a:rPr lang="en-US" sz="1200" b="1" dirty="0" err="1" smtClean="0">
                <a:effectLst/>
                <a:latin typeface="Squad Light" panose="00000400000000000000" pitchFamily="50" charset="0"/>
                <a:ea typeface="Calibri" panose="020F0502020204030204" pitchFamily="34" charset="0"/>
                <a:cs typeface="Times New Roman" panose="02020603050405020304" pitchFamily="18" charset="0"/>
              </a:rPr>
              <a:t>Giurea</a:t>
            </a:r>
            <a:endParaRPr lang="en-US" sz="1200" b="1" dirty="0" smtClean="0">
              <a:effectLst/>
              <a:latin typeface="Squad Light" panose="00000400000000000000" pitchFamily="50" charset="0"/>
              <a:ea typeface="Calibri" panose="020F0502020204030204" pitchFamily="34" charset="0"/>
              <a:cs typeface="Times New Roman" panose="02020603050405020304" pitchFamily="18" charset="0"/>
            </a:endParaRPr>
          </a:p>
          <a:p>
            <a:pPr algn="ctr">
              <a:lnSpc>
                <a:spcPts val="1700"/>
              </a:lnSpc>
            </a:pPr>
            <a:r>
              <a:rPr lang="en-US" sz="900" dirty="0">
                <a:latin typeface="Squad Light" panose="00000400000000000000" pitchFamily="50" charset="0"/>
                <a:ea typeface="Calibri" panose="020F0502020204030204" pitchFamily="34" charset="0"/>
                <a:cs typeface="Times New Roman" panose="02020603050405020304" pitchFamily="18" charset="0"/>
              </a:rPr>
              <a:t>Regional </a:t>
            </a:r>
            <a:r>
              <a:rPr lang="en-US" sz="900" dirty="0" smtClean="0">
                <a:latin typeface="Squad Light" panose="00000400000000000000" pitchFamily="50" charset="0"/>
                <a:ea typeface="Calibri" panose="020F0502020204030204" pitchFamily="34" charset="0"/>
                <a:cs typeface="Times New Roman" panose="02020603050405020304" pitchFamily="18" charset="0"/>
              </a:rPr>
              <a:t>Dealer</a:t>
            </a:r>
            <a:endParaRPr lang="hu-HU" sz="900" dirty="0">
              <a:effectLst/>
              <a:latin typeface="Squad Light" panose="00000400000000000000" pitchFamily="50" charset="0"/>
              <a:ea typeface="Calibri" panose="020F0502020204030204" pitchFamily="34" charset="0"/>
              <a:cs typeface="Times New Roman" panose="02020603050405020304" pitchFamily="18" charset="0"/>
            </a:endParaRPr>
          </a:p>
          <a:p>
            <a:pPr algn="ctr">
              <a:lnSpc>
                <a:spcPts val="1700"/>
              </a:lnSpc>
            </a:pPr>
            <a:r>
              <a:rPr lang="en-GB" sz="900" dirty="0">
                <a:effectLst/>
                <a:latin typeface="Squad Light" panose="00000400000000000000" pitchFamily="50" charset="0"/>
                <a:ea typeface="Calibri" panose="020F0502020204030204" pitchFamily="34" charset="0"/>
                <a:cs typeface="Times New Roman" panose="02020603050405020304" pitchFamily="18" charset="0"/>
              </a:rPr>
              <a:t> </a:t>
            </a:r>
            <a:r>
              <a:rPr lang="en-GB" sz="900" dirty="0" smtClean="0">
                <a:effectLst/>
                <a:latin typeface="Squad Light" panose="00000400000000000000" pitchFamily="50" charset="0"/>
                <a:ea typeface="Calibri" panose="020F0502020204030204" pitchFamily="34" charset="0"/>
                <a:cs typeface="Times New Roman" panose="02020603050405020304" pitchFamily="18" charset="0"/>
              </a:rPr>
              <a:t>+</a:t>
            </a:r>
            <a:r>
              <a:rPr lang="en-US" sz="900" dirty="0" smtClean="0">
                <a:effectLst/>
                <a:latin typeface="Squad Light" panose="00000400000000000000" pitchFamily="50" charset="0"/>
                <a:ea typeface="Calibri" panose="020F0502020204030204" pitchFamily="34" charset="0"/>
                <a:cs typeface="Times New Roman" panose="02020603050405020304" pitchFamily="18" charset="0"/>
              </a:rPr>
              <a:t>40 372 318 584</a:t>
            </a:r>
            <a:endParaRPr lang="hu-HU" sz="1200" dirty="0">
              <a:effectLst/>
              <a:latin typeface="Squad Light" panose="00000400000000000000" pitchFamily="50" charset="0"/>
              <a:ea typeface="Calibri" panose="020F0502020204030204" pitchFamily="34" charset="0"/>
              <a:cs typeface="Times New Roman" panose="02020603050405020304" pitchFamily="18" charset="0"/>
            </a:endParaRPr>
          </a:p>
          <a:p>
            <a:pPr algn="ctr">
              <a:lnSpc>
                <a:spcPts val="1700"/>
              </a:lnSpc>
            </a:pPr>
            <a:r>
              <a:rPr lang="en-GB" sz="900" u="sng" dirty="0" smtClean="0">
                <a:solidFill>
                  <a:srgbClr val="52AE30"/>
                </a:solidFill>
                <a:latin typeface="Squad Light" panose="00000400000000000000" pitchFamily="50" charset="0"/>
                <a:ea typeface="Calibri" panose="020F0502020204030204" pitchFamily="34" charset="0"/>
                <a:cs typeface="Times New Roman" panose="02020603050405020304" pitchFamily="18" charset="0"/>
              </a:rPr>
              <a:t>d</a:t>
            </a:r>
            <a:r>
              <a:rPr lang="en-GB" sz="900" u="sng" dirty="0" smtClean="0">
                <a:solidFill>
                  <a:srgbClr val="52AE30"/>
                </a:solidFill>
                <a:effectLst/>
                <a:latin typeface="Squad Light" panose="00000400000000000000" pitchFamily="50" charset="0"/>
                <a:ea typeface="Calibri" panose="020F0502020204030204" pitchFamily="34" charset="0"/>
                <a:cs typeface="Times New Roman" panose="02020603050405020304" pitchFamily="18" charset="0"/>
              </a:rPr>
              <a:t>an.giurea@otpbank.ro</a:t>
            </a:r>
            <a:endParaRPr lang="hu-HU" sz="1200" dirty="0">
              <a:effectLst/>
              <a:latin typeface="Squad Light" panose="00000400000000000000" pitchFamily="50" charset="0"/>
              <a:ea typeface="Calibri" panose="020F0502020204030204" pitchFamily="34" charset="0"/>
              <a:cs typeface="Times New Roman" panose="02020603050405020304" pitchFamily="18" charset="0"/>
            </a:endParaRPr>
          </a:p>
        </p:txBody>
      </p:sp>
      <p:sp>
        <p:nvSpPr>
          <p:cNvPr id="32" name="Alakzat 2">
            <a:extLst>
              <a:ext uri="{FF2B5EF4-FFF2-40B4-BE49-F238E27FC236}">
                <a16:creationId xmlns:a16="http://schemas.microsoft.com/office/drawing/2014/main" id="{5CD18EAD-9F15-40D9-8E7A-06E17A9674D6}"/>
              </a:ext>
            </a:extLst>
          </p:cNvPr>
          <p:cNvSpPr>
            <a:spLocks noChangeArrowheads="1"/>
          </p:cNvSpPr>
          <p:nvPr/>
        </p:nvSpPr>
        <p:spPr bwMode="auto">
          <a:xfrm rot="5400000">
            <a:off x="8241128" y="5111178"/>
            <a:ext cx="941507" cy="2090726"/>
          </a:xfrm>
          <a:prstGeom prst="roundRect">
            <a:avLst>
              <a:gd name="adj" fmla="val 13032"/>
            </a:avLst>
          </a:prstGeom>
          <a:solidFill>
            <a:srgbClr val="FFFFFF"/>
          </a:solidFill>
          <a:effectLst>
            <a:outerShdw blurRad="381000" algn="ctr" rotWithShape="0">
              <a:prstClr val="black">
                <a:alpha val="10000"/>
              </a:prstClr>
            </a:outerShdw>
          </a:effectLst>
        </p:spPr>
        <p:txBody>
          <a:bodyPr rot="0" vert="horz" wrap="square" lIns="91440" tIns="45720" rIns="91440" bIns="45720" anchor="ctr" anchorCtr="0" upright="1">
            <a:noAutofit/>
          </a:bodyPr>
          <a:lstStyle/>
          <a:p>
            <a:pPr algn="ctr">
              <a:lnSpc>
                <a:spcPts val="1700"/>
              </a:lnSpc>
            </a:pPr>
            <a:r>
              <a:rPr lang="hu-HU" sz="1200" b="1" i="1" dirty="0">
                <a:effectLst/>
                <a:latin typeface="Squad Light" panose="00000400000000000000" pitchFamily="50" charset="0"/>
                <a:ea typeface="Calibri" panose="020F0502020204030204" pitchFamily="34" charset="0"/>
                <a:cs typeface="Times New Roman" panose="02020603050405020304" pitchFamily="18" charset="0"/>
              </a:rPr>
              <a:t> </a:t>
            </a:r>
            <a:r>
              <a:rPr lang="en-US" sz="1200" b="1" dirty="0" smtClean="0">
                <a:effectLst/>
                <a:latin typeface="Squad Light" panose="00000400000000000000" pitchFamily="50" charset="0"/>
                <a:ea typeface="Calibri" panose="020F0502020204030204" pitchFamily="34" charset="0"/>
                <a:cs typeface="Times New Roman" panose="02020603050405020304" pitchFamily="18" charset="0"/>
              </a:rPr>
              <a:t>Alexandru Sabin</a:t>
            </a:r>
          </a:p>
          <a:p>
            <a:pPr algn="ctr">
              <a:lnSpc>
                <a:spcPts val="1700"/>
              </a:lnSpc>
            </a:pPr>
            <a:r>
              <a:rPr lang="en-US" sz="900" dirty="0">
                <a:latin typeface="Squad Light" panose="00000400000000000000" pitchFamily="50" charset="0"/>
                <a:ea typeface="Calibri" panose="020F0502020204030204" pitchFamily="34" charset="0"/>
                <a:cs typeface="Times New Roman" panose="02020603050405020304" pitchFamily="18" charset="0"/>
              </a:rPr>
              <a:t>Regional </a:t>
            </a:r>
            <a:r>
              <a:rPr lang="en-US" sz="900" dirty="0" smtClean="0">
                <a:latin typeface="Squad Light" panose="00000400000000000000" pitchFamily="50" charset="0"/>
                <a:ea typeface="Calibri" panose="020F0502020204030204" pitchFamily="34" charset="0"/>
                <a:cs typeface="Times New Roman" panose="02020603050405020304" pitchFamily="18" charset="0"/>
              </a:rPr>
              <a:t>Dealer</a:t>
            </a:r>
            <a:endParaRPr lang="hu-HU" sz="900" dirty="0">
              <a:effectLst/>
              <a:latin typeface="Squad Light" panose="00000400000000000000" pitchFamily="50" charset="0"/>
              <a:ea typeface="Calibri" panose="020F0502020204030204" pitchFamily="34" charset="0"/>
              <a:cs typeface="Times New Roman" panose="02020603050405020304" pitchFamily="18" charset="0"/>
            </a:endParaRPr>
          </a:p>
          <a:p>
            <a:pPr algn="ctr">
              <a:lnSpc>
                <a:spcPts val="1700"/>
              </a:lnSpc>
            </a:pPr>
            <a:r>
              <a:rPr lang="en-GB" sz="900" dirty="0" smtClean="0">
                <a:effectLst/>
                <a:latin typeface="Squad Light" panose="00000400000000000000" pitchFamily="50" charset="0"/>
                <a:ea typeface="Calibri" panose="020F0502020204030204" pitchFamily="34" charset="0"/>
                <a:cs typeface="Times New Roman" panose="02020603050405020304" pitchFamily="18" charset="0"/>
              </a:rPr>
              <a:t>+</a:t>
            </a:r>
            <a:r>
              <a:rPr lang="en-US" sz="900" dirty="0" smtClean="0">
                <a:effectLst/>
                <a:latin typeface="Squad Light" panose="00000400000000000000" pitchFamily="50" charset="0"/>
                <a:ea typeface="Calibri" panose="020F0502020204030204" pitchFamily="34" charset="0"/>
                <a:cs typeface="Times New Roman" panose="02020603050405020304" pitchFamily="18" charset="0"/>
              </a:rPr>
              <a:t>40 755 000 255</a:t>
            </a:r>
            <a:endParaRPr lang="hu-HU" sz="1200" dirty="0">
              <a:effectLst/>
              <a:latin typeface="Squad Light" panose="00000400000000000000" pitchFamily="50" charset="0"/>
              <a:ea typeface="Calibri" panose="020F0502020204030204" pitchFamily="34" charset="0"/>
              <a:cs typeface="Times New Roman" panose="02020603050405020304" pitchFamily="18" charset="0"/>
            </a:endParaRPr>
          </a:p>
          <a:p>
            <a:pPr algn="ctr">
              <a:lnSpc>
                <a:spcPts val="1700"/>
              </a:lnSpc>
            </a:pPr>
            <a:r>
              <a:rPr lang="en-GB" sz="800" u="sng" dirty="0" smtClean="0">
                <a:solidFill>
                  <a:srgbClr val="52AE30"/>
                </a:solidFill>
                <a:latin typeface="Squad Light" panose="00000400000000000000" pitchFamily="50" charset="0"/>
                <a:ea typeface="Calibri" panose="020F0502020204030204" pitchFamily="34" charset="0"/>
                <a:cs typeface="Times New Roman" panose="02020603050405020304" pitchFamily="18" charset="0"/>
              </a:rPr>
              <a:t>a</a:t>
            </a:r>
            <a:r>
              <a:rPr lang="en-GB" sz="800" u="sng" dirty="0" smtClean="0">
                <a:solidFill>
                  <a:srgbClr val="52AE30"/>
                </a:solidFill>
                <a:effectLst/>
                <a:latin typeface="Squad Light" panose="00000400000000000000" pitchFamily="50" charset="0"/>
                <a:ea typeface="Calibri" panose="020F0502020204030204" pitchFamily="34" charset="0"/>
                <a:cs typeface="Times New Roman" panose="02020603050405020304" pitchFamily="18" charset="0"/>
              </a:rPr>
              <a:t>lexandru.sabin@otpbank.ro</a:t>
            </a:r>
            <a:endParaRPr lang="hu-HU" sz="800" dirty="0">
              <a:effectLst/>
              <a:latin typeface="Squad Light" panose="00000400000000000000" pitchFamily="50" charset="0"/>
              <a:ea typeface="Calibri" panose="020F0502020204030204" pitchFamily="34" charset="0"/>
              <a:cs typeface="Times New Roman" panose="02020603050405020304" pitchFamily="18" charset="0"/>
            </a:endParaRPr>
          </a:p>
        </p:txBody>
      </p:sp>
      <p:sp>
        <p:nvSpPr>
          <p:cNvPr id="17" name="Alakzat 2">
            <a:extLst>
              <a:ext uri="{FF2B5EF4-FFF2-40B4-BE49-F238E27FC236}">
                <a16:creationId xmlns:a16="http://schemas.microsoft.com/office/drawing/2014/main" id="{46C8842B-65DE-437E-B7B7-011F85120AC1}"/>
              </a:ext>
            </a:extLst>
          </p:cNvPr>
          <p:cNvSpPr>
            <a:spLocks noChangeArrowheads="1"/>
          </p:cNvSpPr>
          <p:nvPr/>
        </p:nvSpPr>
        <p:spPr bwMode="auto">
          <a:xfrm rot="5400000">
            <a:off x="8154952" y="3508488"/>
            <a:ext cx="1113860" cy="1851545"/>
          </a:xfrm>
          <a:prstGeom prst="roundRect">
            <a:avLst>
              <a:gd name="adj" fmla="val 13032"/>
            </a:avLst>
          </a:prstGeom>
          <a:solidFill>
            <a:srgbClr val="FFFFFF"/>
          </a:solidFill>
          <a:effectLst>
            <a:outerShdw blurRad="381000" algn="ctr" rotWithShape="0">
              <a:prstClr val="black">
                <a:alpha val="10000"/>
              </a:prstClr>
            </a:outerShdw>
          </a:effectLst>
        </p:spPr>
        <p:txBody>
          <a:bodyPr rot="0" vert="horz" wrap="square" lIns="91440" tIns="45720" rIns="91440" bIns="45720" anchor="ctr" anchorCtr="0" upright="1">
            <a:noAutofit/>
          </a:bodyPr>
          <a:lstStyle/>
          <a:p>
            <a:pPr algn="ctr">
              <a:lnSpc>
                <a:spcPts val="1700"/>
              </a:lnSpc>
            </a:pPr>
            <a:r>
              <a:rPr lang="en-US" sz="1200" b="1" dirty="0" smtClean="0">
                <a:effectLst/>
                <a:latin typeface="Squad" panose="00000500000000000000" pitchFamily="50" charset="0"/>
                <a:ea typeface="Calibri" panose="020F0502020204030204" pitchFamily="34" charset="0"/>
                <a:cs typeface="Times New Roman" panose="02020603050405020304" pitchFamily="18" charset="0"/>
              </a:rPr>
              <a:t>Teodor </a:t>
            </a:r>
            <a:r>
              <a:rPr lang="en-US" sz="1200" b="1" dirty="0" err="1" smtClean="0">
                <a:effectLst/>
                <a:latin typeface="Squad" panose="00000500000000000000" pitchFamily="50" charset="0"/>
                <a:ea typeface="Calibri" panose="020F0502020204030204" pitchFamily="34" charset="0"/>
                <a:cs typeface="Times New Roman" panose="02020603050405020304" pitchFamily="18" charset="0"/>
              </a:rPr>
              <a:t>Tibuleac</a:t>
            </a:r>
            <a:endParaRPr lang="en-US" sz="1200" b="1" dirty="0" smtClean="0">
              <a:effectLst/>
              <a:latin typeface="Squad" panose="00000500000000000000" pitchFamily="50" charset="0"/>
              <a:ea typeface="Calibri" panose="020F0502020204030204" pitchFamily="34" charset="0"/>
              <a:cs typeface="Times New Roman" panose="02020603050405020304" pitchFamily="18" charset="0"/>
            </a:endParaRPr>
          </a:p>
          <a:p>
            <a:pPr algn="ctr">
              <a:lnSpc>
                <a:spcPts val="1700"/>
              </a:lnSpc>
            </a:pPr>
            <a:r>
              <a:rPr lang="en-US" sz="900" dirty="0">
                <a:latin typeface="Squad Light" panose="00000400000000000000" pitchFamily="50" charset="0"/>
                <a:ea typeface="Calibri" panose="020F0502020204030204" pitchFamily="34" charset="0"/>
                <a:cs typeface="Times New Roman" panose="02020603050405020304" pitchFamily="18" charset="0"/>
              </a:rPr>
              <a:t>Desk </a:t>
            </a:r>
            <a:r>
              <a:rPr lang="en-US" sz="900" dirty="0" smtClean="0">
                <a:latin typeface="Squad Light" panose="00000400000000000000" pitchFamily="50" charset="0"/>
                <a:ea typeface="Calibri" panose="020F0502020204030204" pitchFamily="34" charset="0"/>
                <a:cs typeface="Times New Roman" panose="02020603050405020304" pitchFamily="18" charset="0"/>
              </a:rPr>
              <a:t>Dealer</a:t>
            </a:r>
            <a:endParaRPr lang="hu-HU" sz="900" dirty="0">
              <a:effectLst/>
              <a:latin typeface="Squad" panose="00000500000000000000" pitchFamily="50" charset="0"/>
              <a:ea typeface="Calibri" panose="020F0502020204030204" pitchFamily="34" charset="0"/>
              <a:cs typeface="Times New Roman" panose="02020603050405020304" pitchFamily="18" charset="0"/>
            </a:endParaRPr>
          </a:p>
          <a:p>
            <a:pPr algn="ctr">
              <a:lnSpc>
                <a:spcPts val="1700"/>
              </a:lnSpc>
            </a:pPr>
            <a:r>
              <a:rPr lang="en-GB" sz="900" dirty="0" smtClean="0">
                <a:effectLst/>
                <a:latin typeface="Squad Light" panose="00000400000000000000" pitchFamily="50" charset="0"/>
                <a:ea typeface="Calibri" panose="020F0502020204030204" pitchFamily="34" charset="0"/>
                <a:cs typeface="Times New Roman" panose="02020603050405020304" pitchFamily="18" charset="0"/>
              </a:rPr>
              <a:t>+</a:t>
            </a:r>
            <a:r>
              <a:rPr lang="en-US" sz="900" dirty="0" smtClean="0">
                <a:effectLst/>
                <a:latin typeface="Squad Light" panose="00000400000000000000" pitchFamily="50" charset="0"/>
                <a:ea typeface="Calibri" panose="020F0502020204030204" pitchFamily="34" charset="0"/>
                <a:cs typeface="Times New Roman" panose="02020603050405020304" pitchFamily="18" charset="0"/>
              </a:rPr>
              <a:t>40 372 318 586</a:t>
            </a:r>
            <a:endParaRPr lang="hu-HU" sz="1200" dirty="0">
              <a:effectLst/>
              <a:latin typeface="Squad Light" panose="00000400000000000000" pitchFamily="50" charset="0"/>
              <a:ea typeface="Calibri" panose="020F0502020204030204" pitchFamily="34" charset="0"/>
              <a:cs typeface="Times New Roman" panose="02020603050405020304" pitchFamily="18" charset="0"/>
            </a:endParaRPr>
          </a:p>
          <a:p>
            <a:pPr algn="ctr">
              <a:lnSpc>
                <a:spcPts val="1700"/>
              </a:lnSpc>
            </a:pPr>
            <a:r>
              <a:rPr lang="en-GB" sz="800" u="sng" dirty="0" smtClean="0">
                <a:solidFill>
                  <a:srgbClr val="52AE30"/>
                </a:solidFill>
                <a:latin typeface="Squad Light" panose="00000400000000000000" pitchFamily="50" charset="0"/>
                <a:ea typeface="Calibri" panose="020F0502020204030204" pitchFamily="34" charset="0"/>
                <a:cs typeface="Times New Roman" panose="02020603050405020304" pitchFamily="18" charset="0"/>
              </a:rPr>
              <a:t>c</a:t>
            </a:r>
            <a:r>
              <a:rPr lang="en-GB" sz="800" u="sng" dirty="0" smtClean="0">
                <a:solidFill>
                  <a:srgbClr val="52AE30"/>
                </a:solidFill>
                <a:effectLst/>
                <a:latin typeface="Squad Light" panose="00000400000000000000" pitchFamily="50" charset="0"/>
                <a:ea typeface="Calibri" panose="020F0502020204030204" pitchFamily="34" charset="0"/>
                <a:cs typeface="Times New Roman" panose="02020603050405020304" pitchFamily="18" charset="0"/>
              </a:rPr>
              <a:t>orina.bejan@otpbank.ro</a:t>
            </a:r>
            <a:endParaRPr lang="hu-HU" sz="800" dirty="0">
              <a:effectLst/>
              <a:latin typeface="Squad Light" panose="00000400000000000000" pitchFamily="50"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7498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zövegdoboz 3">
            <a:extLst>
              <a:ext uri="{FF2B5EF4-FFF2-40B4-BE49-F238E27FC236}">
                <a16:creationId xmlns:a16="http://schemas.microsoft.com/office/drawing/2014/main" id="{084771BE-F968-4814-8FE5-0D5970D4F30D}"/>
              </a:ext>
            </a:extLst>
          </p:cNvPr>
          <p:cNvSpPr txBox="1"/>
          <p:nvPr/>
        </p:nvSpPr>
        <p:spPr>
          <a:xfrm>
            <a:off x="233680" y="716100"/>
            <a:ext cx="10251440" cy="6509474"/>
          </a:xfrm>
          <a:prstGeom prst="rect">
            <a:avLst/>
          </a:prstGeom>
          <a:noFill/>
        </p:spPr>
        <p:txBody>
          <a:bodyPr wrap="square" lIns="0" tIns="0" rIns="0" bIns="0" rtlCol="0">
            <a:spAutoFit/>
          </a:bodyPr>
          <a:lstStyle/>
          <a:p>
            <a:pPr algn="just"/>
            <a:r>
              <a:rPr lang="en-GB" sz="900" b="1" dirty="0" smtClean="0">
                <a:latin typeface="Squad Light" panose="00000400000000000000"/>
              </a:rPr>
              <a:t>Disclaimer </a:t>
            </a:r>
            <a:r>
              <a:rPr lang="en-GB" sz="900" b="1" dirty="0">
                <a:latin typeface="Squad Light" panose="00000400000000000000"/>
              </a:rPr>
              <a:t>for OTP Bank Romania S.A. customers</a:t>
            </a:r>
            <a:endParaRPr lang="ro-RO" sz="900" dirty="0"/>
          </a:p>
          <a:p>
            <a:pPr algn="just"/>
            <a:r>
              <a:rPr lang="en-GB" sz="900" dirty="0">
                <a:latin typeface="Squad Light" panose="00000400000000000000"/>
              </a:rPr>
              <a:t>OTP Bank Romania S.A. does not intend to present this document as an objective or independent explanation of the matters contained therein. This document a) has not been prepared in accordance with legal requirements designed to promote the independence of investment research, and b) is not subject to any prohibition on dealing ahead of the dissemination of investment research.</a:t>
            </a:r>
            <a:endParaRPr lang="ro-RO" sz="900" dirty="0"/>
          </a:p>
          <a:p>
            <a:pPr algn="just"/>
            <a:r>
              <a:rPr lang="en-GB" sz="900" dirty="0">
                <a:latin typeface="Squad Light" panose="00000400000000000000"/>
              </a:rPr>
              <a:t>This communication does not contain a comprehensive analysis of the described issues.  This report is issued for information purposes only and should not be interpreted as a suggestion, an invitation or an offer to enter into any transaction, as an investment advice, and it does not constitute legal, tax or accounting advice. Also it is not and </a:t>
            </a:r>
            <a:r>
              <a:rPr lang="ro-RO" sz="900" dirty="0">
                <a:latin typeface="Squad Light" panose="00000400000000000000"/>
              </a:rPr>
              <a:t>should not be considered a recommendation for investment in financial instruments according to FSA Regulation no 5/2019</a:t>
            </a:r>
            <a:r>
              <a:rPr lang="en-GB" sz="900" dirty="0" smtClean="0">
                <a:latin typeface="Squad Light" panose="00000400000000000000"/>
              </a:rPr>
              <a:t>. </a:t>
            </a:r>
            <a:endParaRPr lang="ro-RO" sz="900" dirty="0"/>
          </a:p>
          <a:p>
            <a:pPr algn="just"/>
            <a:r>
              <a:rPr lang="en-GB" sz="900" dirty="0">
                <a:latin typeface="Squad Light" panose="00000400000000000000"/>
              </a:rPr>
              <a:t>Information herein reflects current market practices. Additional information may be available on request. This document is intended only for the direct and sole use of the selected customers of OTP Bank Romania S.A. Any form of reproduction or redistribution to any other person that the intended recipients, including publication in whole or in part for any purpose, must not be made without the express written agreement of OTP Bank Romania S.A. Although the information in this document has been prepared in good faith from sources which OTP Bank Romania S.A. believes to be reliable, we do not represent or warrant its accuracy and such information may be incomplete or condensed. The issuer of this report does not claim that the information presented herein is perfectly accurate or complete. However it is based on sources available to the public and widely believed to be reliable. Also the opinions and estimates presented herein reflect a professional subjective judgment at the original date of publication and are therefore subject to change thereafter without notice. Furthermore there can be no guarantees that any market developments will unfold as forecasted. Opinions and estimates constitute our judgment and are subject to change without notice. </a:t>
            </a:r>
            <a:endParaRPr lang="ro-RO" sz="900" dirty="0"/>
          </a:p>
          <a:p>
            <a:pPr algn="just"/>
            <a:r>
              <a:rPr lang="en-GB" sz="900" dirty="0">
                <a:latin typeface="Squad Light" panose="00000400000000000000"/>
              </a:rPr>
              <a:t>OTP Bank Romania S.A. may have issued reports that are different or inconsistent with the information expressed within this report and is under no obligation to update or keep current the information contained herein. </a:t>
            </a:r>
            <a:endParaRPr lang="ro-RO" sz="900" dirty="0"/>
          </a:p>
          <a:p>
            <a:pPr algn="just"/>
            <a:r>
              <a:rPr lang="en-GB" sz="900" dirty="0">
                <a:latin typeface="Squad Light" panose="00000400000000000000"/>
              </a:rPr>
              <a:t>OTP Bank Romania S.A. may hold a position or act as market maker in the financial instrument of any issuer discussed herein or act as advisor or lender to such issuer. This document is not intended to provide the basis for any evaluation of the financial instruments discussed herein. In particular, information in this document regarding any issue of new financial instruments should be regarded as indicative, preliminary and for illustrative purposes only, and evaluation of any such financial instruments should be made solely on the basis of information contained in the relevant offering circular and pricing supplement when available. OTP Bank Romania S.A. does not act as a fiduciary for or an advisor to any prospective purchaser of the financial instruments discussed herein and is not responsible for determining the legality or suitability of an investment in the financial instruments by any prospective purchaser.</a:t>
            </a:r>
            <a:endParaRPr lang="ro-RO" sz="900" dirty="0"/>
          </a:p>
          <a:p>
            <a:pPr algn="just"/>
            <a:r>
              <a:rPr lang="en-GB" sz="900" dirty="0">
                <a:latin typeface="Squad Light" panose="00000400000000000000"/>
              </a:rPr>
              <a:t>This report is not intended to influence in any way or to be considered a substitute to research and advice centred on the specific investment objectives and constraints of the recipient (including tax concerns) therefore investors should obtain individual financial advice. Before purchasing or selling financial instruments or engaging investment services, please examine the prospectuses, regulations, terms, agreements, notices, fee letters, and any other relevant documents regarding financial instruments or investment services described herein in order to be capable of making a well-advised investment decision. Please refer to your competent adviser for advice on the risks, fees, taxes, potential losses and any other relevant conditions before you make your investment decision regarding financial instruments or investment services described herein. OTP Bank Romania S.A. in compliance with the applicable law, assumes no responsibility, obligation, warranty or guarantee whatsoever for any direct or indirect damage (including losses arising from investments), or for the costs or expenses, detrimental legal consequences or other sanctions (including punitive and consequential damage) sustained by any natural or legal person as a result of the purchase or sale of financial instruments or engaging investment services described herein, even if OTP Bank Romania S.A. was warned of the possibility of such occurrences.</a:t>
            </a:r>
            <a:endParaRPr lang="ro-RO" sz="900" dirty="0"/>
          </a:p>
          <a:p>
            <a:pPr algn="just"/>
            <a:r>
              <a:rPr lang="en-GB" sz="900" dirty="0">
                <a:latin typeface="Squad Light" panose="00000400000000000000"/>
              </a:rPr>
              <a:t>Figures described herein refer to the past and past performance is not a reliable indicator of future results. Investments in financial instruments carry a certain degree of risk (fluctuation of share prices, uncertainty of dividend, yields and / or profits, exchange rate fluctuations, etc.). The capital invested is not guaranteed, investment gains, usually assumed proportionate to risk, and past performance of financial instruments is not a guarantee for future performance.</a:t>
            </a:r>
            <a:endParaRPr lang="ro-RO" sz="900" dirty="0"/>
          </a:p>
          <a:p>
            <a:pPr algn="just"/>
            <a:r>
              <a:rPr lang="en-GB" sz="900" dirty="0">
                <a:latin typeface="Squad Light" panose="00000400000000000000"/>
              </a:rPr>
              <a:t>Please note that the Internet is not a secure environment and OTP Bank Romania S.A. does not accept any liability for any loss caused by the result of using this report in a form altered or delayed by the wilful or accidental interception, corruption or virus infection. </a:t>
            </a:r>
            <a:endParaRPr lang="ro-RO" sz="900" dirty="0"/>
          </a:p>
          <a:p>
            <a:pPr algn="just"/>
            <a:r>
              <a:rPr lang="en-GB" sz="900" dirty="0">
                <a:latin typeface="Squad Light" panose="00000400000000000000"/>
              </a:rPr>
              <a:t>All rights reserved – OTP Bank Romania S.A. (registered seat: Street </a:t>
            </a:r>
            <a:r>
              <a:rPr lang="en-GB" sz="900" dirty="0" err="1">
                <a:latin typeface="Squad Light" panose="00000400000000000000"/>
              </a:rPr>
              <a:t>Buzesti</a:t>
            </a:r>
            <a:r>
              <a:rPr lang="en-GB" sz="900" dirty="0">
                <a:latin typeface="Squad Light" panose="00000400000000000000"/>
              </a:rPr>
              <a:t>, no. 66-68, 1st district Bucharest, Romania; company registration number: J40/10296/1995, CUI RO 7926069.; NBR registration no RB-PJR-40-028/1999; for further information please refer to: </a:t>
            </a:r>
            <a:r>
              <a:rPr lang="en-GB" sz="900" dirty="0">
                <a:latin typeface="Squad Light" panose="00000400000000000000"/>
                <a:hlinkClick r:id="rId3"/>
              </a:rPr>
              <a:t>https://www.otpbank.ro/en</a:t>
            </a:r>
            <a:r>
              <a:rPr lang="en-GB" sz="900" dirty="0">
                <a:latin typeface="Squad Light" panose="00000400000000000000"/>
              </a:rPr>
              <a:t>).</a:t>
            </a:r>
            <a:endParaRPr lang="ro-RO" sz="900" dirty="0"/>
          </a:p>
          <a:p>
            <a:pPr algn="just"/>
            <a:r>
              <a:rPr lang="en-GB" sz="900" dirty="0">
                <a:latin typeface="Squad Light" panose="00000400000000000000"/>
              </a:rPr>
              <a:t>This document has been provided to the recipients upon their prior request. Your abovementioned permission may be withdrawn by an e-mail addressed to </a:t>
            </a:r>
            <a:r>
              <a:rPr lang="en-GB" sz="900" u="sng" dirty="0">
                <a:latin typeface="Squad Light" panose="00000400000000000000"/>
                <a:hlinkClick r:id="rId4"/>
              </a:rPr>
              <a:t>newsletters@otpbank.ro</a:t>
            </a:r>
            <a:r>
              <a:rPr lang="en-GB" sz="900" dirty="0">
                <a:latin typeface="Squad Light" panose="00000400000000000000"/>
              </a:rPr>
              <a:t> or a written mail addressed to OTP Bank Romania S.A , </a:t>
            </a:r>
            <a:r>
              <a:rPr lang="en-GB" sz="900" dirty="0" err="1">
                <a:latin typeface="Squad Light" panose="00000400000000000000"/>
              </a:rPr>
              <a:t>Buzesti</a:t>
            </a:r>
            <a:r>
              <a:rPr lang="en-GB" sz="900" dirty="0">
                <a:latin typeface="Squad Light" panose="00000400000000000000"/>
              </a:rPr>
              <a:t> Street, no. 66-68, 1st district, Bucharest, Romania. Please refer to your name and e-mail address in both cases.</a:t>
            </a:r>
            <a:endParaRPr lang="ro-RO" sz="900" dirty="0"/>
          </a:p>
        </p:txBody>
      </p:sp>
    </p:spTree>
    <p:extLst>
      <p:ext uri="{BB962C8B-B14F-4D97-AF65-F5344CB8AC3E}">
        <p14:creationId xmlns:p14="http://schemas.microsoft.com/office/powerpoint/2010/main" val="1576403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um 6" hidden="1">
            <a:extLst>
              <a:ext uri="{FF2B5EF4-FFF2-40B4-BE49-F238E27FC236}">
                <a16:creationId xmlns:a16="http://schemas.microsoft.com/office/drawing/2014/main" id="{6D3427BE-F012-0070-1CE3-6883CEEF4559}"/>
              </a:ext>
            </a:extLst>
          </p:cNvPr>
          <p:cNvGraphicFramePr>
            <a:graphicFrameLocks noChangeAspect="1"/>
          </p:cNvGraphicFramePr>
          <p:nvPr>
            <p:custDataLst>
              <p:tags r:id="rId2"/>
            </p:custDataLst>
            <p:extLst>
              <p:ext uri="{D42A27DB-BD31-4B8C-83A1-F6EECF244321}">
                <p14:modId xmlns:p14="http://schemas.microsoft.com/office/powerpoint/2010/main" val="23298346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think-cell Slide" r:id="rId5" imgW="425" imgH="424" progId="TCLayout.ActiveDocument.1">
                  <p:embed/>
                </p:oleObj>
              </mc:Choice>
              <mc:Fallback>
                <p:oleObj name="think-cell Slide" r:id="rId5" imgW="425" imgH="424" progId="TCLayout.ActiveDocument.1">
                  <p:embed/>
                  <p:pic>
                    <p:nvPicPr>
                      <p:cNvPr id="7" name="Objektum 6" hidden="1">
                        <a:extLst>
                          <a:ext uri="{FF2B5EF4-FFF2-40B4-BE49-F238E27FC236}">
                            <a16:creationId xmlns:a16="http://schemas.microsoft.com/office/drawing/2014/main" id="{6D3427BE-F012-0070-1CE3-6883CEEF455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574F418-14CD-4829-B8DB-5C8E7CD4AC7E}"/>
              </a:ext>
            </a:extLst>
          </p:cNvPr>
          <p:cNvSpPr txBox="1">
            <a:spLocks/>
          </p:cNvSpPr>
          <p:nvPr/>
        </p:nvSpPr>
        <p:spPr>
          <a:xfrm>
            <a:off x="592065" y="1180495"/>
            <a:ext cx="9507682" cy="358137"/>
          </a:xfrm>
          <a:prstGeom prst="rect">
            <a:avLst/>
          </a:prstGeom>
        </p:spPr>
        <p:txBody>
          <a:bodyPr lIns="0" tIns="0" rIns="0" bIns="0" anchor="t">
            <a:noAutofit/>
          </a:bodyPr>
          <a:lstStyle>
            <a:lvl1pPr algn="l" defTabSz="1007943" rtl="0" eaLnBrk="1" latinLnBrk="0" hangingPunct="1">
              <a:lnSpc>
                <a:spcPct val="90000"/>
              </a:lnSpc>
              <a:spcBef>
                <a:spcPct val="0"/>
              </a:spcBef>
              <a:buNone/>
              <a:defRPr sz="1600" b="1" kern="1200">
                <a:solidFill>
                  <a:srgbClr val="006648"/>
                </a:solidFill>
                <a:latin typeface="Squad" panose="00000500000000000000" pitchFamily="50" charset="0"/>
                <a:ea typeface="+mj-ea"/>
                <a:cs typeface="+mj-cs"/>
              </a:defRPr>
            </a:lvl1pPr>
          </a:lstStyle>
          <a:p>
            <a:pPr algn="ctr">
              <a:lnSpc>
                <a:spcPts val="2300"/>
              </a:lnSpc>
              <a:spcBef>
                <a:spcPts val="1200"/>
              </a:spcBef>
              <a:spcAft>
                <a:spcPts val="500"/>
              </a:spcAft>
            </a:pPr>
            <a:r>
              <a:rPr lang="en-GB" kern="0" dirty="0">
                <a:ea typeface="Times New Roman" panose="02020603050405020304" pitchFamily="18" charset="0"/>
                <a:cs typeface="Times New Roman" panose="02020603050405020304" pitchFamily="18" charset="0"/>
              </a:rPr>
              <a:t>Next week’s spotlight: </a:t>
            </a:r>
            <a:r>
              <a:rPr lang="en-US" kern="0" dirty="0">
                <a:ea typeface="Times New Roman" panose="02020603050405020304" pitchFamily="18" charset="0"/>
                <a:cs typeface="Times New Roman" panose="02020603050405020304" pitchFamily="18" charset="0"/>
              </a:rPr>
              <a:t>January core PCE  from the USA</a:t>
            </a:r>
            <a:r>
              <a:rPr lang="hu-HU" kern="0" dirty="0">
                <a:ea typeface="Times New Roman" panose="02020603050405020304" pitchFamily="18" charset="0"/>
                <a:cs typeface="Times New Roman" panose="02020603050405020304" pitchFamily="18" charset="0"/>
              </a:rPr>
              <a:t>;  </a:t>
            </a:r>
            <a:r>
              <a:rPr lang="en-US" kern="0" dirty="0">
                <a:ea typeface="Times New Roman" panose="02020603050405020304" pitchFamily="18" charset="0"/>
                <a:cs typeface="Times New Roman" panose="02020603050405020304" pitchFamily="18" charset="0"/>
              </a:rPr>
              <a:t>February inflation from the euro area</a:t>
            </a:r>
          </a:p>
          <a:p>
            <a:pPr algn="ctr">
              <a:lnSpc>
                <a:spcPts val="2300"/>
              </a:lnSpc>
              <a:spcBef>
                <a:spcPts val="1200"/>
              </a:spcBef>
              <a:spcAft>
                <a:spcPts val="500"/>
              </a:spcAft>
            </a:pPr>
            <a:endParaRPr lang="en-US" kern="0" dirty="0">
              <a:ea typeface="Times New Roman" panose="02020603050405020304" pitchFamily="18" charset="0"/>
              <a:cs typeface="Times New Roman" panose="02020603050405020304" pitchFamily="18" charset="0"/>
            </a:endParaRPr>
          </a:p>
          <a:p>
            <a:pPr algn="ctr">
              <a:lnSpc>
                <a:spcPts val="2300"/>
              </a:lnSpc>
              <a:spcBef>
                <a:spcPts val="1200"/>
              </a:spcBef>
              <a:spcAft>
                <a:spcPts val="500"/>
              </a:spcAft>
            </a:pPr>
            <a:endParaRPr lang="en-GB" kern="0" dirty="0">
              <a:ea typeface="Times New Roman" panose="02020603050405020304" pitchFamily="18" charset="0"/>
              <a:cs typeface="Times New Roman" panose="02020603050405020304" pitchFamily="18" charset="0"/>
            </a:endParaRPr>
          </a:p>
          <a:p>
            <a:pPr algn="ctr">
              <a:lnSpc>
                <a:spcPts val="2300"/>
              </a:lnSpc>
              <a:spcBef>
                <a:spcPts val="1200"/>
              </a:spcBef>
              <a:spcAft>
                <a:spcPts val="500"/>
              </a:spcAft>
            </a:pPr>
            <a:endParaRPr lang="en-GB" kern="0" dirty="0">
              <a:ea typeface="Times New Roman" panose="02020603050405020304" pitchFamily="18" charset="0"/>
              <a:cs typeface="Times New Roman" panose="02020603050405020304" pitchFamily="18" charset="0"/>
            </a:endParaRPr>
          </a:p>
        </p:txBody>
      </p:sp>
      <p:pic>
        <p:nvPicPr>
          <p:cNvPr id="3" name="Kép 2">
            <a:extLst>
              <a:ext uri="{FF2B5EF4-FFF2-40B4-BE49-F238E27FC236}">
                <a16:creationId xmlns:a16="http://schemas.microsoft.com/office/drawing/2014/main" id="{58DB8273-F2FD-8856-F728-6BEBE72E2018}"/>
              </a:ext>
            </a:extLst>
          </p:cNvPr>
          <p:cNvPicPr>
            <a:picLocks noChangeAspect="1"/>
          </p:cNvPicPr>
          <p:nvPr/>
        </p:nvPicPr>
        <p:blipFill>
          <a:blip r:embed="rId7"/>
          <a:stretch>
            <a:fillRect/>
          </a:stretch>
        </p:blipFill>
        <p:spPr>
          <a:xfrm>
            <a:off x="648176" y="1704426"/>
            <a:ext cx="9395460" cy="5273040"/>
          </a:xfrm>
          <a:prstGeom prst="rect">
            <a:avLst/>
          </a:prstGeom>
        </p:spPr>
      </p:pic>
    </p:spTree>
    <p:extLst>
      <p:ext uri="{BB962C8B-B14F-4D97-AF65-F5344CB8AC3E}">
        <p14:creationId xmlns:p14="http://schemas.microsoft.com/office/powerpoint/2010/main" val="2190584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um 3" hidden="1">
            <a:extLst>
              <a:ext uri="{FF2B5EF4-FFF2-40B4-BE49-F238E27FC236}">
                <a16:creationId xmlns:a16="http://schemas.microsoft.com/office/drawing/2014/main" id="{18A13764-9217-0EC1-14D6-481AAF3C3372}"/>
              </a:ext>
            </a:extLst>
          </p:cNvPr>
          <p:cNvGraphicFramePr>
            <a:graphicFrameLocks noChangeAspect="1"/>
          </p:cNvGraphicFramePr>
          <p:nvPr>
            <p:custDataLst>
              <p:tags r:id="rId2"/>
            </p:custDataLst>
            <p:extLst>
              <p:ext uri="{D42A27DB-BD31-4B8C-83A1-F6EECF244321}">
                <p14:modId xmlns:p14="http://schemas.microsoft.com/office/powerpoint/2010/main" val="1882356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Slide" r:id="rId5" imgW="306" imgH="306" progId="TCLayout.ActiveDocument.1">
                  <p:embed/>
                </p:oleObj>
              </mc:Choice>
              <mc:Fallback>
                <p:oleObj name="think-cell Slide" r:id="rId5" imgW="306" imgH="306" progId="TCLayout.ActiveDocument.1">
                  <p:embed/>
                  <p:pic>
                    <p:nvPicPr>
                      <p:cNvPr id="4" name="Objektum 3" hidden="1">
                        <a:extLst>
                          <a:ext uri="{FF2B5EF4-FFF2-40B4-BE49-F238E27FC236}">
                            <a16:creationId xmlns:a16="http://schemas.microsoft.com/office/drawing/2014/main" id="{18A13764-9217-0EC1-14D6-481AAF3C337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574F418-14CD-4829-B8DB-5C8E7CD4AC7E}"/>
              </a:ext>
            </a:extLst>
          </p:cNvPr>
          <p:cNvSpPr txBox="1">
            <a:spLocks/>
          </p:cNvSpPr>
          <p:nvPr/>
        </p:nvSpPr>
        <p:spPr>
          <a:xfrm>
            <a:off x="542072" y="756483"/>
            <a:ext cx="9667917" cy="346824"/>
          </a:xfrm>
          <a:prstGeom prst="rect">
            <a:avLst/>
          </a:prstGeom>
        </p:spPr>
        <p:txBody>
          <a:bodyPr lIns="0" tIns="0" rIns="0" bIns="0" anchor="t">
            <a:noAutofit/>
          </a:bodyPr>
          <a:lstStyle>
            <a:lvl1pPr algn="l" defTabSz="1007943" rtl="0" eaLnBrk="1" latinLnBrk="0" hangingPunct="1">
              <a:lnSpc>
                <a:spcPct val="90000"/>
              </a:lnSpc>
              <a:spcBef>
                <a:spcPct val="0"/>
              </a:spcBef>
              <a:buNone/>
              <a:defRPr sz="1600" b="1" kern="1200">
                <a:solidFill>
                  <a:srgbClr val="006648"/>
                </a:solidFill>
                <a:latin typeface="Squad" panose="00000500000000000000" pitchFamily="50" charset="0"/>
                <a:ea typeface="+mj-ea"/>
                <a:cs typeface="+mj-cs"/>
              </a:defRPr>
            </a:lvl1pPr>
          </a:lstStyle>
          <a:p>
            <a:pPr algn="ctr">
              <a:lnSpc>
                <a:spcPts val="2300"/>
              </a:lnSpc>
              <a:spcBef>
                <a:spcPts val="1200"/>
              </a:spcBef>
              <a:spcAft>
                <a:spcPts val="500"/>
              </a:spcAft>
            </a:pPr>
            <a:r>
              <a:rPr lang="en-US" kern="0" dirty="0">
                <a:latin typeface="Squad" panose="00000500000000000000" pitchFamily="2" charset="0"/>
                <a:ea typeface="Times New Roman" panose="02020603050405020304" pitchFamily="18" charset="0"/>
                <a:cs typeface="Times New Roman" panose="02020603050405020304" pitchFamily="18" charset="0"/>
              </a:rPr>
              <a:t>USA: January core PCE </a:t>
            </a:r>
            <a:r>
              <a:rPr lang="en-US" dirty="0">
                <a:effectLst/>
                <a:latin typeface="Squad" panose="00000500000000000000" pitchFamily="2" charset="0"/>
                <a:ea typeface="Calibri" panose="020F0502020204030204" pitchFamily="34" charset="0"/>
                <a:cs typeface="Times New Roman" panose="02020603050405020304" pitchFamily="18" charset="0"/>
              </a:rPr>
              <a:t>will be in the spotlight</a:t>
            </a:r>
            <a:endParaRPr lang="en-US" kern="0" dirty="0">
              <a:latin typeface="Squad" panose="00000500000000000000" pitchFamily="2" charset="0"/>
              <a:cs typeface="Times New Roman" panose="02020603050405020304" pitchFamily="18" charset="0"/>
              <a:hlinkClick r:id="rId7">
                <a:extLst>
                  <a:ext uri="{A12FA001-AC4F-418D-AE19-62706E023703}">
                    <ahyp:hlinkClr xmlns:ahyp="http://schemas.microsoft.com/office/drawing/2018/hyperlinkcolor" xmlns="" val="tx"/>
                  </a:ext>
                </a:extLst>
              </a:hlinkClick>
            </a:endParaRPr>
          </a:p>
          <a:p>
            <a:pPr algn="ctr">
              <a:lnSpc>
                <a:spcPts val="2300"/>
              </a:lnSpc>
              <a:spcBef>
                <a:spcPts val="1200"/>
              </a:spcBef>
              <a:spcAft>
                <a:spcPts val="500"/>
              </a:spcAft>
            </a:pPr>
            <a:endParaRPr lang="en-GB" kern="0" dirty="0">
              <a:ea typeface="Times New Roman" panose="02020603050405020304" pitchFamily="18" charset="0"/>
              <a:cs typeface="Times New Roman" panose="02020603050405020304" pitchFamily="18" charset="0"/>
            </a:endParaRPr>
          </a:p>
        </p:txBody>
      </p:sp>
      <p:grpSp>
        <p:nvGrpSpPr>
          <p:cNvPr id="17" name="Csoportba foglalás 16">
            <a:extLst>
              <a:ext uri="{FF2B5EF4-FFF2-40B4-BE49-F238E27FC236}">
                <a16:creationId xmlns:a16="http://schemas.microsoft.com/office/drawing/2014/main" id="{7CEF43D5-C968-45EF-8615-96A5BECAA30C}"/>
              </a:ext>
            </a:extLst>
          </p:cNvPr>
          <p:cNvGrpSpPr/>
          <p:nvPr/>
        </p:nvGrpSpPr>
        <p:grpSpPr>
          <a:xfrm>
            <a:off x="499422" y="3325388"/>
            <a:ext cx="5643575" cy="3907619"/>
            <a:chOff x="238782" y="3297114"/>
            <a:chExt cx="6177006" cy="1785286"/>
          </a:xfrm>
        </p:grpSpPr>
        <p:sp>
          <p:nvSpPr>
            <p:cNvPr id="16" name="Szövegdoboz 15">
              <a:extLst>
                <a:ext uri="{FF2B5EF4-FFF2-40B4-BE49-F238E27FC236}">
                  <a16:creationId xmlns:a16="http://schemas.microsoft.com/office/drawing/2014/main" id="{BF15B3CA-0E59-4F15-80ED-5AC3E229ADB0}"/>
                </a:ext>
              </a:extLst>
            </p:cNvPr>
            <p:cNvSpPr txBox="1"/>
            <p:nvPr/>
          </p:nvSpPr>
          <p:spPr>
            <a:xfrm>
              <a:off x="238782" y="3297114"/>
              <a:ext cx="6177006" cy="171970"/>
            </a:xfrm>
            <a:prstGeom prst="rect">
              <a:avLst/>
            </a:prstGeom>
            <a:solidFill>
              <a:srgbClr val="006648"/>
            </a:solidFill>
          </p:spPr>
          <p:txBody>
            <a:bodyPr wrap="square" rtlCol="0" anchor="ctr">
              <a:noAutofit/>
            </a:bodyPr>
            <a:lstStyle/>
            <a:p>
              <a:r>
                <a:rPr lang="en-US" sz="1200" dirty="0">
                  <a:solidFill>
                    <a:schemeClr val="bg1"/>
                  </a:solidFill>
                  <a:latin typeface="Squad" panose="00000500000000000000" pitchFamily="2" charset="0"/>
                </a:rPr>
                <a:t>Key highlights</a:t>
              </a:r>
            </a:p>
          </p:txBody>
        </p:sp>
        <p:sp>
          <p:nvSpPr>
            <p:cNvPr id="14" name="Szövegdoboz 13">
              <a:extLst>
                <a:ext uri="{FF2B5EF4-FFF2-40B4-BE49-F238E27FC236}">
                  <a16:creationId xmlns:a16="http://schemas.microsoft.com/office/drawing/2014/main" id="{92DF2D33-93FB-404D-B1F4-E152ED6FF4B1}"/>
                </a:ext>
              </a:extLst>
            </p:cNvPr>
            <p:cNvSpPr txBox="1"/>
            <p:nvPr/>
          </p:nvSpPr>
          <p:spPr>
            <a:xfrm>
              <a:off x="238782" y="3465933"/>
              <a:ext cx="6177005" cy="1616467"/>
            </a:xfrm>
            <a:prstGeom prst="rect">
              <a:avLst/>
            </a:prstGeom>
            <a:solidFill>
              <a:srgbClr val="C0C6B3"/>
            </a:solidFill>
          </p:spPr>
          <p:txBody>
            <a:bodyPr wrap="square" rtlCol="0">
              <a:noAutofit/>
            </a:bodyPr>
            <a:lstStyle/>
            <a:p>
              <a:pPr marL="180000" indent="-180000" algn="just">
                <a:lnSpc>
                  <a:spcPts val="1600"/>
                </a:lnSpc>
                <a:buClr>
                  <a:prstClr val="black"/>
                </a:buClr>
                <a:buSzPts val="1200"/>
                <a:buFont typeface="Squad" panose="00000500000000000000" pitchFamily="50" charset="0"/>
                <a:buChar char="•"/>
                <a:defRPr/>
              </a:pPr>
              <a:r>
                <a:rPr lang="en-GB" sz="1200" dirty="0">
                  <a:solidFill>
                    <a:prstClr val="black"/>
                  </a:solidFill>
                  <a:latin typeface="Squad Light" panose="00000400000000000000" pitchFamily="2" charset="0"/>
                </a:rPr>
                <a:t>After the January CPI data, which caused a storm in the bond, equity, and currency markets, </a:t>
              </a:r>
              <a:r>
                <a:rPr lang="en-GB" sz="1200" b="1" dirty="0">
                  <a:solidFill>
                    <a:prstClr val="black"/>
                  </a:solidFill>
                  <a:latin typeface="Squad Light" panose="00000400000000000000" pitchFamily="2" charset="0"/>
                </a:rPr>
                <a:t>the Fed's favourite inflation gauge, the core PCE</a:t>
              </a:r>
              <a:r>
                <a:rPr lang="en-GB" sz="1200" dirty="0">
                  <a:solidFill>
                    <a:prstClr val="black"/>
                  </a:solidFill>
                  <a:latin typeface="Squad Light" panose="00000400000000000000" pitchFamily="2" charset="0"/>
                </a:rPr>
                <a:t>, is coming. The difference between the core CPI, which was stagnant at 3.9% YoY in January, and the core PCE was historically marginal, but the post-Covid surge in the CPI was not followed by the PCE, and the gap between the two indicators really widened in Q2 of 2022. </a:t>
              </a:r>
            </a:p>
            <a:p>
              <a:pPr marL="180000" indent="-180000" algn="just">
                <a:lnSpc>
                  <a:spcPts val="1600"/>
                </a:lnSpc>
                <a:buClr>
                  <a:prstClr val="black"/>
                </a:buClr>
                <a:buSzPts val="1200"/>
                <a:buFont typeface="Squad" panose="00000500000000000000" pitchFamily="50" charset="0"/>
                <a:buChar char="•"/>
                <a:defRPr/>
              </a:pPr>
              <a:r>
                <a:rPr lang="en-GB" sz="1200" b="1" dirty="0">
                  <a:solidFill>
                    <a:prstClr val="black"/>
                  </a:solidFill>
                  <a:latin typeface="Squad Light" panose="00000400000000000000" pitchFamily="2" charset="0"/>
                </a:rPr>
                <a:t>The core PCE is expected to have fallen YoY</a:t>
              </a:r>
              <a:r>
                <a:rPr lang="en-GB" sz="1200" dirty="0">
                  <a:solidFill>
                    <a:prstClr val="black"/>
                  </a:solidFill>
                  <a:latin typeface="Squad Light" panose="00000400000000000000" pitchFamily="2" charset="0"/>
                </a:rPr>
                <a:t>, </a:t>
              </a:r>
              <a:r>
                <a:rPr lang="en-GB" sz="1200" b="1" dirty="0">
                  <a:solidFill>
                    <a:prstClr val="black"/>
                  </a:solidFill>
                  <a:latin typeface="Squad Light" panose="00000400000000000000" pitchFamily="2" charset="0"/>
                </a:rPr>
                <a:t>but the MoM data may show dynamics not seen since last February</a:t>
              </a:r>
              <a:r>
                <a:rPr lang="en-GB" sz="1200" dirty="0">
                  <a:solidFill>
                    <a:prstClr val="black"/>
                  </a:solidFill>
                  <a:latin typeface="Squad Light" panose="00000400000000000000" pitchFamily="2" charset="0"/>
                </a:rPr>
                <a:t>, raising concerns about disinflation. Data in line with expectation may confirm that there will be no rate cut before June.</a:t>
              </a:r>
            </a:p>
            <a:p>
              <a:pPr marL="180000" indent="-180000" algn="just">
                <a:lnSpc>
                  <a:spcPts val="1600"/>
                </a:lnSpc>
                <a:buClr>
                  <a:prstClr val="black"/>
                </a:buClr>
                <a:buSzPts val="1200"/>
                <a:buFont typeface="Squad" panose="00000500000000000000" pitchFamily="50" charset="0"/>
                <a:buChar char="•"/>
                <a:defRPr/>
              </a:pPr>
              <a:r>
                <a:rPr lang="en-GB" sz="1200" b="1" dirty="0">
                  <a:solidFill>
                    <a:prstClr val="black"/>
                  </a:solidFill>
                  <a:latin typeface="Squad Light" panose="00000400000000000000" pitchFamily="2" charset="0"/>
                </a:rPr>
                <a:t>Important growth indicators, like personal income and consumption, are also due next week</a:t>
              </a:r>
              <a:r>
                <a:rPr lang="en-GB" sz="1200" dirty="0">
                  <a:solidFill>
                    <a:prstClr val="black"/>
                  </a:solidFill>
                  <a:latin typeface="Squad Light" panose="00000400000000000000" pitchFamily="2" charset="0"/>
                </a:rPr>
                <a:t>. The slowdown in the US economy has long been on the table, but H2 of 2023 has contradicted this, when it delivered stronger growth than in H1 and so far, showed no signs of slowing. Retail sales already contracted in January, but it is better to wait for the February data before making any more far-reaching conclusions, as sales are traditionally weaker after the holidays, and the extremely harsh weather may have had a negative impact on demand.</a:t>
              </a:r>
            </a:p>
          </p:txBody>
        </p:sp>
      </p:grpSp>
      <p:sp>
        <p:nvSpPr>
          <p:cNvPr id="7" name="Szövegdoboz 6">
            <a:extLst>
              <a:ext uri="{FF2B5EF4-FFF2-40B4-BE49-F238E27FC236}">
                <a16:creationId xmlns:a16="http://schemas.microsoft.com/office/drawing/2014/main" id="{9CE9DED6-3732-A672-0B7E-D07E552C3497}"/>
              </a:ext>
            </a:extLst>
          </p:cNvPr>
          <p:cNvSpPr txBox="1"/>
          <p:nvPr/>
        </p:nvSpPr>
        <p:spPr>
          <a:xfrm>
            <a:off x="6229155" y="3325388"/>
            <a:ext cx="3877936" cy="416044"/>
          </a:xfrm>
          <a:prstGeom prst="rect">
            <a:avLst/>
          </a:prstGeom>
          <a:solidFill>
            <a:srgbClr val="006648"/>
          </a:solidFill>
        </p:spPr>
        <p:txBody>
          <a:bodyPr wrap="square" rtlCol="0" anchor="ctr">
            <a:noAutofit/>
          </a:bodyPr>
          <a:lstStyle/>
          <a:p>
            <a:pPr algn="ctr"/>
            <a:r>
              <a:rPr lang="en-GB" sz="1200" dirty="0">
                <a:solidFill>
                  <a:schemeClr val="bg1"/>
                </a:solidFill>
                <a:latin typeface="Squad" panose="00000500000000000000" pitchFamily="2" charset="0"/>
              </a:rPr>
              <a:t>Core CPI &amp; core PCE (YoY, %)</a:t>
            </a:r>
          </a:p>
        </p:txBody>
      </p:sp>
      <p:graphicFrame>
        <p:nvGraphicFramePr>
          <p:cNvPr id="6" name="Diagram 5">
            <a:extLst>
              <a:ext uri="{FF2B5EF4-FFF2-40B4-BE49-F238E27FC236}">
                <a16:creationId xmlns:a16="http://schemas.microsoft.com/office/drawing/2014/main" id="{4DBE91CE-15A2-49DE-F89E-795F4FEC68E3}"/>
              </a:ext>
            </a:extLst>
          </p:cNvPr>
          <p:cNvGraphicFramePr>
            <a:graphicFrameLocks noGrp="1"/>
          </p:cNvGraphicFramePr>
          <p:nvPr>
            <p:extLst>
              <p:ext uri="{D42A27DB-BD31-4B8C-83A1-F6EECF244321}">
                <p14:modId xmlns:p14="http://schemas.microsoft.com/office/powerpoint/2010/main" val="3492204790"/>
              </p:ext>
            </p:extLst>
          </p:nvPr>
        </p:nvGraphicFramePr>
        <p:xfrm>
          <a:off x="6229155" y="4117244"/>
          <a:ext cx="3877936" cy="2664695"/>
        </p:xfrm>
        <a:graphic>
          <a:graphicData uri="http://schemas.openxmlformats.org/drawingml/2006/chart">
            <c:chart xmlns:c="http://schemas.openxmlformats.org/drawingml/2006/chart" xmlns:r="http://schemas.openxmlformats.org/officeDocument/2006/relationships" r:id="rId8"/>
          </a:graphicData>
        </a:graphic>
      </p:graphicFrame>
      <p:sp>
        <p:nvSpPr>
          <p:cNvPr id="10" name="Szövegdoboz 9">
            <a:extLst>
              <a:ext uri="{FF2B5EF4-FFF2-40B4-BE49-F238E27FC236}">
                <a16:creationId xmlns:a16="http://schemas.microsoft.com/office/drawing/2014/main" id="{78EAC47C-C40A-1170-C8ED-88CF3C807680}"/>
              </a:ext>
            </a:extLst>
          </p:cNvPr>
          <p:cNvSpPr txBox="1"/>
          <p:nvPr/>
        </p:nvSpPr>
        <p:spPr>
          <a:xfrm>
            <a:off x="9052841" y="6781940"/>
            <a:ext cx="1054250" cy="230832"/>
          </a:xfrm>
          <a:prstGeom prst="rect">
            <a:avLst/>
          </a:prstGeom>
          <a:noFill/>
        </p:spPr>
        <p:txBody>
          <a:bodyPr wrap="square" rtlCol="0">
            <a:spAutoFit/>
          </a:bodyPr>
          <a:lstStyle/>
          <a:p>
            <a:r>
              <a:rPr lang="en-GB" sz="900" dirty="0">
                <a:latin typeface="Squad Light" panose="00000400000000000000" pitchFamily="2" charset="0"/>
              </a:rPr>
              <a:t>Source: </a:t>
            </a:r>
            <a:r>
              <a:rPr lang="en-GB" sz="900" dirty="0" err="1">
                <a:latin typeface="Squad Light" panose="00000400000000000000" pitchFamily="2" charset="0"/>
              </a:rPr>
              <a:t>Refinitv</a:t>
            </a:r>
            <a:endParaRPr lang="en-GB" sz="900" dirty="0">
              <a:latin typeface="Squad Light" panose="00000400000000000000" pitchFamily="2" charset="0"/>
            </a:endParaRPr>
          </a:p>
        </p:txBody>
      </p:sp>
      <p:pic>
        <p:nvPicPr>
          <p:cNvPr id="3" name="Kép 2">
            <a:extLst>
              <a:ext uri="{FF2B5EF4-FFF2-40B4-BE49-F238E27FC236}">
                <a16:creationId xmlns:a16="http://schemas.microsoft.com/office/drawing/2014/main" id="{96511EF8-E6F2-F2B9-C11A-60164C087358}"/>
              </a:ext>
            </a:extLst>
          </p:cNvPr>
          <p:cNvPicPr>
            <a:picLocks noChangeAspect="1"/>
          </p:cNvPicPr>
          <p:nvPr/>
        </p:nvPicPr>
        <p:blipFill>
          <a:blip r:embed="rId9"/>
          <a:stretch>
            <a:fillRect/>
          </a:stretch>
        </p:blipFill>
        <p:spPr>
          <a:xfrm>
            <a:off x="499422" y="1103307"/>
            <a:ext cx="9607669" cy="2026920"/>
          </a:xfrm>
          <a:prstGeom prst="rect">
            <a:avLst/>
          </a:prstGeom>
        </p:spPr>
      </p:pic>
    </p:spTree>
    <p:extLst>
      <p:ext uri="{BB962C8B-B14F-4D97-AF65-F5344CB8AC3E}">
        <p14:creationId xmlns:p14="http://schemas.microsoft.com/office/powerpoint/2010/main" val="799398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um 3" hidden="1">
            <a:extLst>
              <a:ext uri="{FF2B5EF4-FFF2-40B4-BE49-F238E27FC236}">
                <a16:creationId xmlns:a16="http://schemas.microsoft.com/office/drawing/2014/main" id="{D89EC880-E241-4CF9-84A7-259B71916F33}"/>
              </a:ext>
            </a:extLst>
          </p:cNvPr>
          <p:cNvGraphicFramePr>
            <a:graphicFrameLocks noChangeAspect="1"/>
          </p:cNvGraphicFramePr>
          <p:nvPr>
            <p:custDataLst>
              <p:tags r:id="rId2"/>
            </p:custDataLst>
            <p:extLst>
              <p:ext uri="{D42A27DB-BD31-4B8C-83A1-F6EECF244321}">
                <p14:modId xmlns:p14="http://schemas.microsoft.com/office/powerpoint/2010/main" val="2629740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3" name="think-cell Slide" r:id="rId5" imgW="425" imgH="424" progId="TCLayout.ActiveDocument.1">
                  <p:embed/>
                </p:oleObj>
              </mc:Choice>
              <mc:Fallback>
                <p:oleObj name="think-cell Slide" r:id="rId5" imgW="425" imgH="424" progId="TCLayout.ActiveDocument.1">
                  <p:embed/>
                  <p:pic>
                    <p:nvPicPr>
                      <p:cNvPr id="4" name="Objektum 3" hidden="1">
                        <a:extLst>
                          <a:ext uri="{FF2B5EF4-FFF2-40B4-BE49-F238E27FC236}">
                            <a16:creationId xmlns:a16="http://schemas.microsoft.com/office/drawing/2014/main" id="{D89EC880-E241-4CF9-84A7-259B71916F3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574F418-14CD-4829-B8DB-5C8E7CD4AC7E}"/>
              </a:ext>
            </a:extLst>
          </p:cNvPr>
          <p:cNvSpPr txBox="1">
            <a:spLocks/>
          </p:cNvSpPr>
          <p:nvPr/>
        </p:nvSpPr>
        <p:spPr>
          <a:xfrm>
            <a:off x="476169" y="769981"/>
            <a:ext cx="9674932" cy="306344"/>
          </a:xfrm>
          <a:prstGeom prst="rect">
            <a:avLst/>
          </a:prstGeom>
        </p:spPr>
        <p:txBody>
          <a:bodyPr lIns="0" tIns="0" rIns="0" bIns="0" anchor="t">
            <a:noAutofit/>
          </a:bodyPr>
          <a:lstStyle>
            <a:lvl1pPr algn="l" defTabSz="1007943" rtl="0" eaLnBrk="1" latinLnBrk="0" hangingPunct="1">
              <a:lnSpc>
                <a:spcPct val="90000"/>
              </a:lnSpc>
              <a:spcBef>
                <a:spcPct val="0"/>
              </a:spcBef>
              <a:buNone/>
              <a:defRPr sz="1600" b="1" kern="1200">
                <a:solidFill>
                  <a:srgbClr val="006648"/>
                </a:solidFill>
                <a:latin typeface="Squad" panose="00000500000000000000" pitchFamily="50" charset="0"/>
                <a:ea typeface="+mj-ea"/>
                <a:cs typeface="+mj-cs"/>
              </a:defRPr>
            </a:lvl1pPr>
          </a:lstStyle>
          <a:p>
            <a:pPr algn="ctr">
              <a:lnSpc>
                <a:spcPts val="2300"/>
              </a:lnSpc>
              <a:spcBef>
                <a:spcPts val="1200"/>
              </a:spcBef>
              <a:spcAft>
                <a:spcPts val="500"/>
              </a:spcAft>
            </a:pPr>
            <a:r>
              <a:rPr lang="en-GB" kern="0" dirty="0">
                <a:ea typeface="Times New Roman" panose="02020603050405020304" pitchFamily="18" charset="0"/>
                <a:cs typeface="Times New Roman" panose="02020603050405020304" pitchFamily="18" charset="0"/>
              </a:rPr>
              <a:t>EZ: February inflation data will be in the spotlight</a:t>
            </a:r>
            <a:endParaRPr lang="en-GB" kern="0" dirty="0">
              <a:cs typeface="Times New Roman" panose="02020603050405020304" pitchFamily="18" charset="0"/>
            </a:endParaRPr>
          </a:p>
        </p:txBody>
      </p:sp>
      <p:sp>
        <p:nvSpPr>
          <p:cNvPr id="8" name="Szövegdoboz 7">
            <a:extLst>
              <a:ext uri="{FF2B5EF4-FFF2-40B4-BE49-F238E27FC236}">
                <a16:creationId xmlns:a16="http://schemas.microsoft.com/office/drawing/2014/main" id="{D9B48F4B-9705-4CD5-A608-8A950B32B44F}"/>
              </a:ext>
            </a:extLst>
          </p:cNvPr>
          <p:cNvSpPr txBox="1"/>
          <p:nvPr/>
        </p:nvSpPr>
        <p:spPr>
          <a:xfrm>
            <a:off x="5801480" y="3024529"/>
            <a:ext cx="4435359" cy="499523"/>
          </a:xfrm>
          <a:prstGeom prst="rect">
            <a:avLst/>
          </a:prstGeom>
          <a:solidFill>
            <a:srgbClr val="006648"/>
          </a:solidFill>
        </p:spPr>
        <p:txBody>
          <a:bodyPr wrap="square" rtlCol="0" anchor="ctr">
            <a:noAutofit/>
          </a:bodyPr>
          <a:lstStyle/>
          <a:p>
            <a:pPr algn="ctr"/>
            <a:r>
              <a:rPr lang="en-GB" sz="1200" dirty="0">
                <a:solidFill>
                  <a:schemeClr val="bg1"/>
                </a:solidFill>
                <a:latin typeface="Squad" panose="00000500000000000000" pitchFamily="2" charset="0"/>
              </a:rPr>
              <a:t>Euro area inflation and core inflation (YoY, %)</a:t>
            </a:r>
          </a:p>
        </p:txBody>
      </p:sp>
      <p:grpSp>
        <p:nvGrpSpPr>
          <p:cNvPr id="17" name="Csoportba foglalás 16">
            <a:extLst>
              <a:ext uri="{FF2B5EF4-FFF2-40B4-BE49-F238E27FC236}">
                <a16:creationId xmlns:a16="http://schemas.microsoft.com/office/drawing/2014/main" id="{7CEF43D5-C968-45EF-8615-96A5BECAA30C}"/>
              </a:ext>
            </a:extLst>
          </p:cNvPr>
          <p:cNvGrpSpPr/>
          <p:nvPr/>
        </p:nvGrpSpPr>
        <p:grpSpPr>
          <a:xfrm>
            <a:off x="426212" y="3024529"/>
            <a:ext cx="5057851" cy="3998537"/>
            <a:chOff x="1235368" y="4122941"/>
            <a:chExt cx="3760288" cy="3456476"/>
          </a:xfrm>
        </p:grpSpPr>
        <p:sp>
          <p:nvSpPr>
            <p:cNvPr id="16" name="Szövegdoboz 15">
              <a:extLst>
                <a:ext uri="{FF2B5EF4-FFF2-40B4-BE49-F238E27FC236}">
                  <a16:creationId xmlns:a16="http://schemas.microsoft.com/office/drawing/2014/main" id="{BF15B3CA-0E59-4F15-80ED-5AC3E229ADB0}"/>
                </a:ext>
              </a:extLst>
            </p:cNvPr>
            <p:cNvSpPr txBox="1"/>
            <p:nvPr/>
          </p:nvSpPr>
          <p:spPr>
            <a:xfrm>
              <a:off x="1235368" y="4122941"/>
              <a:ext cx="3760288" cy="409990"/>
            </a:xfrm>
            <a:prstGeom prst="rect">
              <a:avLst/>
            </a:prstGeom>
            <a:solidFill>
              <a:srgbClr val="006648"/>
            </a:solidFill>
          </p:spPr>
          <p:txBody>
            <a:bodyPr wrap="square" rtlCol="0" anchor="ctr">
              <a:noAutofit/>
            </a:bodyPr>
            <a:lstStyle/>
            <a:p>
              <a:r>
                <a:rPr lang="en-US" sz="1200" dirty="0">
                  <a:solidFill>
                    <a:schemeClr val="bg1"/>
                  </a:solidFill>
                  <a:latin typeface="Squad" panose="00000500000000000000" pitchFamily="2" charset="0"/>
                </a:rPr>
                <a:t>Key highlights</a:t>
              </a:r>
            </a:p>
          </p:txBody>
        </p:sp>
        <p:sp>
          <p:nvSpPr>
            <p:cNvPr id="14" name="Szövegdoboz 13">
              <a:extLst>
                <a:ext uri="{FF2B5EF4-FFF2-40B4-BE49-F238E27FC236}">
                  <a16:creationId xmlns:a16="http://schemas.microsoft.com/office/drawing/2014/main" id="{92DF2D33-93FB-404D-B1F4-E152ED6FF4B1}"/>
                </a:ext>
              </a:extLst>
            </p:cNvPr>
            <p:cNvSpPr txBox="1"/>
            <p:nvPr/>
          </p:nvSpPr>
          <p:spPr>
            <a:xfrm>
              <a:off x="1235369" y="4532931"/>
              <a:ext cx="3760287" cy="3046486"/>
            </a:xfrm>
            <a:prstGeom prst="rect">
              <a:avLst/>
            </a:prstGeom>
            <a:solidFill>
              <a:srgbClr val="C0C6B3"/>
            </a:solidFill>
          </p:spPr>
          <p:txBody>
            <a:bodyPr wrap="square" rtlCol="0">
              <a:noAutofit/>
            </a:bodyPr>
            <a:lstStyle/>
            <a:p>
              <a:pPr marL="180000" marR="0" lvl="0" indent="-180000" algn="just" defTabSz="457200" eaLnBrk="1" fontAlgn="auto" latinLnBrk="0" hangingPunct="1">
                <a:lnSpc>
                  <a:spcPts val="1700"/>
                </a:lnSpc>
                <a:spcBef>
                  <a:spcPts val="0"/>
                </a:spcBef>
                <a:spcAft>
                  <a:spcPts val="0"/>
                </a:spcAft>
                <a:buClr>
                  <a:prstClr val="black"/>
                </a:buClr>
                <a:buSzPts val="1200"/>
                <a:buFont typeface="Squad" panose="00000500000000000000" pitchFamily="50" charset="0"/>
                <a:buChar char="•"/>
                <a:tabLst/>
                <a:defRPr/>
              </a:pPr>
              <a:r>
                <a:rPr lang="en-US" sz="1200" dirty="0">
                  <a:solidFill>
                    <a:prstClr val="black"/>
                  </a:solidFill>
                  <a:latin typeface="Squad Light" panose="00000400000000000000" pitchFamily="50" charset="0"/>
                </a:rPr>
                <a:t>Next week’s focus will be on the flash </a:t>
              </a:r>
              <a:r>
                <a:rPr lang="en-US" sz="1200" b="1" dirty="0">
                  <a:solidFill>
                    <a:prstClr val="black"/>
                  </a:solidFill>
                  <a:latin typeface="Squad Light" panose="00000400000000000000" pitchFamily="50" charset="0"/>
                </a:rPr>
                <a:t>inflation</a:t>
              </a:r>
              <a:r>
                <a:rPr lang="en-US" sz="1200" dirty="0">
                  <a:solidFill>
                    <a:prstClr val="black"/>
                  </a:solidFill>
                  <a:latin typeface="Squad Light" panose="00000400000000000000" pitchFamily="50" charset="0"/>
                </a:rPr>
                <a:t> data for February. Based on the consensus, the headline figure might have declined to 2.5% (January: 2.8%), while the core rate also fell to 3.0% (from 3.3%). Nevertheless, the key question is at what pace disinflation continued throughout 2024, and whether this will be enough for the ECB to start rate cuts. Although 2023Q4 negotiated wage growth data have peaked, but remained at an elevated level (4.5%), and given that productivity growth is around 1%, the wage figures is hardly in line with the 2% target. This is especially so, given that close to 45% of the consumer  baskets consist of services. The December forecast of the ECB projected 2.9% for 2024Q1, which will likely be likely undershot minorly by actual data; however, this is far from being very different from the ECB’s picture, which envisaged 2% inflation by mid-2025 earliest. Hence, starting rate cuts earlier than the June meeting does not seem likely, and even this latter cannot be taken for granted. </a:t>
              </a:r>
            </a:p>
          </p:txBody>
        </p:sp>
      </p:grpSp>
      <p:sp>
        <p:nvSpPr>
          <p:cNvPr id="11" name="Szövegdoboz 10">
            <a:extLst>
              <a:ext uri="{FF2B5EF4-FFF2-40B4-BE49-F238E27FC236}">
                <a16:creationId xmlns:a16="http://schemas.microsoft.com/office/drawing/2014/main" id="{CE1D9F56-A42A-94D8-EE46-739E3D50380C}"/>
              </a:ext>
            </a:extLst>
          </p:cNvPr>
          <p:cNvSpPr txBox="1"/>
          <p:nvPr/>
        </p:nvSpPr>
        <p:spPr>
          <a:xfrm>
            <a:off x="8417485" y="7167085"/>
            <a:ext cx="2638096" cy="246221"/>
          </a:xfrm>
          <a:prstGeom prst="rect">
            <a:avLst/>
          </a:prstGeom>
          <a:noFill/>
        </p:spPr>
        <p:txBody>
          <a:bodyPr wrap="square" rtlCol="0">
            <a:spAutoFit/>
          </a:bodyPr>
          <a:lstStyle/>
          <a:p>
            <a:r>
              <a:rPr lang="en-GB" sz="1000" dirty="0">
                <a:latin typeface="Squad Light" panose="00000400000000000000" pitchFamily="2" charset="0"/>
              </a:rPr>
              <a:t>Source: </a:t>
            </a:r>
            <a:r>
              <a:rPr lang="hu-HU" sz="1000" dirty="0">
                <a:latin typeface="Squad Light" panose="00000400000000000000" pitchFamily="2" charset="0"/>
              </a:rPr>
              <a:t>Refinitiv</a:t>
            </a:r>
            <a:endParaRPr lang="en-GB" sz="1000" dirty="0">
              <a:latin typeface="Squad Light" panose="00000400000000000000" pitchFamily="2" charset="0"/>
            </a:endParaRPr>
          </a:p>
        </p:txBody>
      </p:sp>
      <p:graphicFrame>
        <p:nvGraphicFramePr>
          <p:cNvPr id="5" name="Diagram 4">
            <a:extLst>
              <a:ext uri="{FF2B5EF4-FFF2-40B4-BE49-F238E27FC236}">
                <a16:creationId xmlns:a16="http://schemas.microsoft.com/office/drawing/2014/main" id="{DAC7D1EB-412F-411D-ACBA-075A2E90A312}"/>
              </a:ext>
            </a:extLst>
          </p:cNvPr>
          <p:cNvGraphicFramePr>
            <a:graphicFrameLocks/>
          </p:cNvGraphicFramePr>
          <p:nvPr>
            <p:extLst>
              <p:ext uri="{D42A27DB-BD31-4B8C-83A1-F6EECF244321}">
                <p14:modId xmlns:p14="http://schemas.microsoft.com/office/powerpoint/2010/main" val="1699171507"/>
              </p:ext>
            </p:extLst>
          </p:nvPr>
        </p:nvGraphicFramePr>
        <p:xfrm>
          <a:off x="5801479" y="3829751"/>
          <a:ext cx="4435359" cy="3193315"/>
        </p:xfrm>
        <a:graphic>
          <a:graphicData uri="http://schemas.openxmlformats.org/drawingml/2006/chart">
            <c:chart xmlns:c="http://schemas.openxmlformats.org/drawingml/2006/chart" xmlns:r="http://schemas.openxmlformats.org/officeDocument/2006/relationships" r:id="rId7"/>
          </a:graphicData>
        </a:graphic>
      </p:graphicFrame>
      <p:pic>
        <p:nvPicPr>
          <p:cNvPr id="3" name="Kép 2">
            <a:extLst>
              <a:ext uri="{FF2B5EF4-FFF2-40B4-BE49-F238E27FC236}">
                <a16:creationId xmlns:a16="http://schemas.microsoft.com/office/drawing/2014/main" id="{928D4262-FCCD-D0E1-F9F9-83EC3313B280}"/>
              </a:ext>
            </a:extLst>
          </p:cNvPr>
          <p:cNvPicPr>
            <a:picLocks noChangeAspect="1"/>
          </p:cNvPicPr>
          <p:nvPr/>
        </p:nvPicPr>
        <p:blipFill>
          <a:blip r:embed="rId8"/>
          <a:stretch>
            <a:fillRect/>
          </a:stretch>
        </p:blipFill>
        <p:spPr>
          <a:xfrm>
            <a:off x="426212" y="1117970"/>
            <a:ext cx="9768914" cy="1737360"/>
          </a:xfrm>
          <a:prstGeom prst="rect">
            <a:avLst/>
          </a:prstGeom>
        </p:spPr>
      </p:pic>
    </p:spTree>
    <p:extLst>
      <p:ext uri="{BB962C8B-B14F-4D97-AF65-F5344CB8AC3E}">
        <p14:creationId xmlns:p14="http://schemas.microsoft.com/office/powerpoint/2010/main" val="2800475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um 3" hidden="1">
            <a:extLst>
              <a:ext uri="{FF2B5EF4-FFF2-40B4-BE49-F238E27FC236}">
                <a16:creationId xmlns:a16="http://schemas.microsoft.com/office/drawing/2014/main" id="{BCA94AC3-182F-5529-F8D7-30A89224832D}"/>
              </a:ext>
            </a:extLst>
          </p:cNvPr>
          <p:cNvGraphicFramePr>
            <a:graphicFrameLocks noChangeAspect="1"/>
          </p:cNvGraphicFramePr>
          <p:nvPr>
            <p:custDataLst>
              <p:tags r:id="rId2"/>
            </p:custDataLst>
            <p:extLst>
              <p:ext uri="{D42A27DB-BD31-4B8C-83A1-F6EECF244321}">
                <p14:modId xmlns:p14="http://schemas.microsoft.com/office/powerpoint/2010/main" val="15793731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7" name="think-cell Slide" r:id="rId5" imgW="425" imgH="424" progId="TCLayout.ActiveDocument.1">
                  <p:embed/>
                </p:oleObj>
              </mc:Choice>
              <mc:Fallback>
                <p:oleObj name="think-cell Slide" r:id="rId5" imgW="425" imgH="424" progId="TCLayout.ActiveDocument.1">
                  <p:embed/>
                  <p:pic>
                    <p:nvPicPr>
                      <p:cNvPr id="4" name="Objektum 3" hidden="1">
                        <a:extLst>
                          <a:ext uri="{FF2B5EF4-FFF2-40B4-BE49-F238E27FC236}">
                            <a16:creationId xmlns:a16="http://schemas.microsoft.com/office/drawing/2014/main" id="{BCA94AC3-182F-5529-F8D7-30A89224832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574F418-14CD-4829-B8DB-5C8E7CD4AC7E}"/>
              </a:ext>
            </a:extLst>
          </p:cNvPr>
          <p:cNvSpPr txBox="1">
            <a:spLocks/>
          </p:cNvSpPr>
          <p:nvPr/>
        </p:nvSpPr>
        <p:spPr>
          <a:xfrm>
            <a:off x="263551" y="810393"/>
            <a:ext cx="10348855" cy="653473"/>
          </a:xfrm>
          <a:prstGeom prst="rect">
            <a:avLst/>
          </a:prstGeom>
        </p:spPr>
        <p:txBody>
          <a:bodyPr lIns="0" tIns="0" rIns="0" bIns="0" anchor="t">
            <a:noAutofit/>
          </a:bodyPr>
          <a:lstStyle>
            <a:lvl1pPr algn="l" defTabSz="1007943" rtl="0" eaLnBrk="1" latinLnBrk="0" hangingPunct="1">
              <a:lnSpc>
                <a:spcPct val="90000"/>
              </a:lnSpc>
              <a:spcBef>
                <a:spcPct val="0"/>
              </a:spcBef>
              <a:buNone/>
              <a:defRPr sz="1600" b="1" kern="1200">
                <a:solidFill>
                  <a:srgbClr val="006648"/>
                </a:solidFill>
                <a:latin typeface="Squad" panose="00000500000000000000" pitchFamily="50" charset="0"/>
                <a:ea typeface="+mj-ea"/>
                <a:cs typeface="+mj-cs"/>
              </a:defRPr>
            </a:lvl1pPr>
          </a:lstStyle>
          <a:p>
            <a:pPr algn="ctr">
              <a:lnSpc>
                <a:spcPts val="2300"/>
              </a:lnSpc>
              <a:spcBef>
                <a:spcPts val="1200"/>
              </a:spcBef>
              <a:spcAft>
                <a:spcPts val="500"/>
              </a:spcAft>
            </a:pPr>
            <a:r>
              <a:rPr lang="en-GB" sz="1400" kern="0" dirty="0">
                <a:ea typeface="Times New Roman" panose="02020603050405020304" pitchFamily="18" charset="0"/>
                <a:cs typeface="Times New Roman" panose="02020603050405020304" pitchFamily="18" charset="0"/>
              </a:rPr>
              <a:t>This </a:t>
            </a:r>
            <a:r>
              <a:rPr lang="en-GB" sz="1400" kern="0" dirty="0">
                <a:cs typeface="Times New Roman" panose="02020603050405020304" pitchFamily="18" charset="0"/>
              </a:rPr>
              <a:t>week’s data: the USA is still in expansion in February according to PMIs; euro area negotiated wages peaked but are still elevated in 2023Q4, while service sector PMI was above the consensus, but overall PMIs still suggest stagnating activity</a:t>
            </a:r>
            <a:endParaRPr lang="en-GB" sz="1400" kern="0" dirty="0">
              <a:highlight>
                <a:srgbClr val="FFFF00"/>
              </a:highlight>
              <a:cs typeface="Times New Roman" panose="02020603050405020304" pitchFamily="18" charset="0"/>
            </a:endParaRPr>
          </a:p>
          <a:p>
            <a:pPr algn="ctr">
              <a:lnSpc>
                <a:spcPts val="2300"/>
              </a:lnSpc>
              <a:spcBef>
                <a:spcPts val="1200"/>
              </a:spcBef>
              <a:spcAft>
                <a:spcPts val="500"/>
              </a:spcAft>
            </a:pPr>
            <a:endParaRPr lang="en-GB" sz="1500" kern="0" dirty="0">
              <a:cs typeface="Times New Roman" panose="02020603050405020304" pitchFamily="18" charset="0"/>
            </a:endParaRPr>
          </a:p>
        </p:txBody>
      </p:sp>
      <p:grpSp>
        <p:nvGrpSpPr>
          <p:cNvPr id="16" name="Csoportba foglalás 15">
            <a:extLst>
              <a:ext uri="{FF2B5EF4-FFF2-40B4-BE49-F238E27FC236}">
                <a16:creationId xmlns:a16="http://schemas.microsoft.com/office/drawing/2014/main" id="{6C66A039-B4DB-4F3A-B9E5-DF5A79299209}"/>
              </a:ext>
            </a:extLst>
          </p:cNvPr>
          <p:cNvGrpSpPr/>
          <p:nvPr/>
        </p:nvGrpSpPr>
        <p:grpSpPr>
          <a:xfrm>
            <a:off x="991949" y="2230671"/>
            <a:ext cx="8952072" cy="4944211"/>
            <a:chOff x="134096" y="3351237"/>
            <a:chExt cx="5107990" cy="5162476"/>
          </a:xfrm>
        </p:grpSpPr>
        <p:grpSp>
          <p:nvGrpSpPr>
            <p:cNvPr id="19" name="Csoportba foglalás 18">
              <a:extLst>
                <a:ext uri="{FF2B5EF4-FFF2-40B4-BE49-F238E27FC236}">
                  <a16:creationId xmlns:a16="http://schemas.microsoft.com/office/drawing/2014/main" id="{362C21B2-4210-4C01-A142-A8B1F370AC1B}"/>
                </a:ext>
              </a:extLst>
            </p:cNvPr>
            <p:cNvGrpSpPr/>
            <p:nvPr/>
          </p:nvGrpSpPr>
          <p:grpSpPr>
            <a:xfrm>
              <a:off x="134096" y="3351237"/>
              <a:ext cx="5107990" cy="3463926"/>
              <a:chOff x="-544478" y="4692632"/>
              <a:chExt cx="11411227" cy="2805045"/>
            </a:xfrm>
          </p:grpSpPr>
          <p:sp>
            <p:nvSpPr>
              <p:cNvPr id="21" name="Szövegdoboz 20">
                <a:extLst>
                  <a:ext uri="{FF2B5EF4-FFF2-40B4-BE49-F238E27FC236}">
                    <a16:creationId xmlns:a16="http://schemas.microsoft.com/office/drawing/2014/main" id="{2C517D56-CF8D-401D-A100-621B8C21F87B}"/>
                  </a:ext>
                </a:extLst>
              </p:cNvPr>
              <p:cNvSpPr txBox="1"/>
              <p:nvPr/>
            </p:nvSpPr>
            <p:spPr>
              <a:xfrm>
                <a:off x="838921" y="4692632"/>
                <a:ext cx="9221786" cy="317348"/>
              </a:xfrm>
              <a:prstGeom prst="rect">
                <a:avLst/>
              </a:prstGeom>
              <a:noFill/>
            </p:spPr>
            <p:txBody>
              <a:bodyPr wrap="square">
                <a:spAutoFit/>
              </a:bodyPr>
              <a:lstStyle/>
              <a:p>
                <a:pPr marL="180340" algn="just">
                  <a:lnSpc>
                    <a:spcPts val="1700"/>
                  </a:lnSpc>
                </a:pPr>
                <a:endParaRPr lang="en-US" sz="1200" dirty="0">
                  <a:latin typeface="Squad" panose="00000500000000000000" pitchFamily="2" charset="0"/>
                </a:endParaRPr>
              </a:p>
            </p:txBody>
          </p:sp>
          <p:sp>
            <p:nvSpPr>
              <p:cNvPr id="22" name="Szövegdoboz 21">
                <a:extLst>
                  <a:ext uri="{FF2B5EF4-FFF2-40B4-BE49-F238E27FC236}">
                    <a16:creationId xmlns:a16="http://schemas.microsoft.com/office/drawing/2014/main" id="{1D08D3D4-DF4D-4D50-8225-523AB41D048D}"/>
                  </a:ext>
                </a:extLst>
              </p:cNvPr>
              <p:cNvSpPr txBox="1"/>
              <p:nvPr/>
            </p:nvSpPr>
            <p:spPr>
              <a:xfrm>
                <a:off x="-544478" y="7180329"/>
                <a:ext cx="11411227" cy="317348"/>
              </a:xfrm>
              <a:prstGeom prst="rect">
                <a:avLst/>
              </a:prstGeom>
              <a:solidFill>
                <a:srgbClr val="006648"/>
              </a:solidFill>
            </p:spPr>
            <p:txBody>
              <a:bodyPr wrap="square" rtlCol="0" anchor="ctr">
                <a:noAutofit/>
              </a:bodyPr>
              <a:lstStyle/>
              <a:p>
                <a:pPr algn="just"/>
                <a:r>
                  <a:rPr lang="en-US" sz="1200" dirty="0">
                    <a:solidFill>
                      <a:schemeClr val="bg1"/>
                    </a:solidFill>
                    <a:latin typeface="Squad" panose="00000500000000000000" pitchFamily="2" charset="0"/>
                  </a:rPr>
                  <a:t>Key highlights</a:t>
                </a:r>
              </a:p>
            </p:txBody>
          </p:sp>
        </p:grpSp>
        <p:sp>
          <p:nvSpPr>
            <p:cNvPr id="20" name="Szövegdoboz 19">
              <a:extLst>
                <a:ext uri="{FF2B5EF4-FFF2-40B4-BE49-F238E27FC236}">
                  <a16:creationId xmlns:a16="http://schemas.microsoft.com/office/drawing/2014/main" id="{BC4EA954-8945-4EAE-A29F-0167E2C97B04}"/>
                </a:ext>
              </a:extLst>
            </p:cNvPr>
            <p:cNvSpPr txBox="1"/>
            <p:nvPr/>
          </p:nvSpPr>
          <p:spPr>
            <a:xfrm>
              <a:off x="134096" y="6815164"/>
              <a:ext cx="5090869" cy="1698549"/>
            </a:xfrm>
            <a:prstGeom prst="rect">
              <a:avLst/>
            </a:prstGeom>
            <a:solidFill>
              <a:srgbClr val="C0C6B3"/>
            </a:solidFill>
          </p:spPr>
          <p:txBody>
            <a:bodyPr wrap="square" rtlCol="0">
              <a:noAutofit/>
            </a:bodyPr>
            <a:lstStyle/>
            <a:p>
              <a:pPr marL="180000" lvl="0" indent="-180000" algn="just">
                <a:lnSpc>
                  <a:spcPts val="1700"/>
                </a:lnSpc>
                <a:buClr>
                  <a:schemeClr val="tx1"/>
                </a:buClr>
                <a:buSzPts val="1200"/>
                <a:buFont typeface="Squad" panose="00000500000000000000" pitchFamily="50" charset="0"/>
                <a:buChar char="•"/>
              </a:pPr>
              <a:endParaRPr lang="en-GB" sz="1200" dirty="0">
                <a:highlight>
                  <a:srgbClr val="FFFF00"/>
                </a:highlight>
                <a:latin typeface="Squad Light" panose="00000400000000000000" pitchFamily="50" charset="0"/>
              </a:endParaRPr>
            </a:p>
          </p:txBody>
        </p:sp>
      </p:grpSp>
      <p:sp>
        <p:nvSpPr>
          <p:cNvPr id="5" name="Szövegdoboz 4">
            <a:extLst>
              <a:ext uri="{FF2B5EF4-FFF2-40B4-BE49-F238E27FC236}">
                <a16:creationId xmlns:a16="http://schemas.microsoft.com/office/drawing/2014/main" id="{FF5F53AF-32E1-1BCB-B8FA-C8367517F894}"/>
              </a:ext>
            </a:extLst>
          </p:cNvPr>
          <p:cNvSpPr txBox="1"/>
          <p:nvPr/>
        </p:nvSpPr>
        <p:spPr>
          <a:xfrm>
            <a:off x="991949" y="5666895"/>
            <a:ext cx="8892060" cy="1569660"/>
          </a:xfrm>
          <a:prstGeom prst="rect">
            <a:avLst/>
          </a:prstGeom>
          <a:noFill/>
        </p:spPr>
        <p:txBody>
          <a:bodyPr wrap="square">
            <a:spAutoFit/>
          </a:bodyPr>
          <a:lstStyle/>
          <a:p>
            <a:pPr marL="171450" indent="-171450" algn="just">
              <a:buFont typeface="Arial" panose="020B0604020202020204" pitchFamily="34" charset="0"/>
              <a:buChar char="•"/>
            </a:pPr>
            <a:r>
              <a:rPr lang="en-GB" sz="1200" dirty="0">
                <a:latin typeface="Squad Light" panose="00000400000000000000" pitchFamily="50" charset="0"/>
              </a:rPr>
              <a:t>In the </a:t>
            </a:r>
            <a:r>
              <a:rPr lang="en-GB" sz="1200" b="1" dirty="0">
                <a:latin typeface="Squad Light" panose="00000400000000000000" pitchFamily="50" charset="0"/>
              </a:rPr>
              <a:t>USA</a:t>
            </a:r>
            <a:r>
              <a:rPr lang="en-GB" sz="1200" dirty="0">
                <a:latin typeface="Squad Light" panose="00000400000000000000" pitchFamily="50" charset="0"/>
              </a:rPr>
              <a:t>, the February </a:t>
            </a:r>
            <a:r>
              <a:rPr lang="en-GB" sz="1200" b="1" dirty="0">
                <a:latin typeface="Squad Light" panose="00000400000000000000" pitchFamily="50" charset="0"/>
              </a:rPr>
              <a:t>PMIs</a:t>
            </a:r>
            <a:r>
              <a:rPr lang="en-GB" sz="1200" dirty="0">
                <a:latin typeface="Squad Light" panose="00000400000000000000" pitchFamily="50" charset="0"/>
              </a:rPr>
              <a:t> still pointed to expansion, while the service sector seems to have slowed down, manufacturing gained momentum.  </a:t>
            </a:r>
            <a:r>
              <a:rPr lang="en-GB" sz="1200" b="1" dirty="0">
                <a:latin typeface="Squad Light" panose="00000400000000000000" pitchFamily="50" charset="0"/>
              </a:rPr>
              <a:t>Existing home sales </a:t>
            </a:r>
            <a:r>
              <a:rPr lang="en-GB" sz="1200" dirty="0">
                <a:latin typeface="Squad Light" panose="00000400000000000000" pitchFamily="50" charset="0"/>
              </a:rPr>
              <a:t>suggest a gradual revival of the housing market.</a:t>
            </a:r>
          </a:p>
          <a:p>
            <a:pPr marL="171450" indent="-171450" algn="just">
              <a:buFont typeface="Arial" panose="020B0604020202020204" pitchFamily="34" charset="0"/>
              <a:buChar char="•"/>
            </a:pPr>
            <a:r>
              <a:rPr lang="en-GB" sz="1200" dirty="0">
                <a:solidFill>
                  <a:prstClr val="black"/>
                </a:solidFill>
                <a:latin typeface="Squad Light" panose="00000400000000000000" pitchFamily="50" charset="0"/>
              </a:rPr>
              <a:t>In the </a:t>
            </a:r>
            <a:r>
              <a:rPr lang="en-GB" sz="1200" b="1" dirty="0">
                <a:solidFill>
                  <a:prstClr val="black"/>
                </a:solidFill>
                <a:latin typeface="Squad Light" panose="00000400000000000000" pitchFamily="50" charset="0"/>
              </a:rPr>
              <a:t>euro area</a:t>
            </a:r>
            <a:r>
              <a:rPr lang="en-GB" sz="1200" dirty="0">
                <a:solidFill>
                  <a:prstClr val="black"/>
                </a:solidFill>
                <a:latin typeface="Squad Light" panose="00000400000000000000" pitchFamily="50" charset="0"/>
              </a:rPr>
              <a:t>, most importantly, 2023Q4 negotiated wage growth came out at 4.5%, slightly below the Q3 peak of 4.7%. This still suggests very elevated wage growth, as historically 2-3% growth was consistent with the inflation target, even taking account productivity growth. As services comprise around 45% of the consumer basket, and their main input cost is wage, the inflation rate seems unlikely to reach the 2% target in the coming quarters. </a:t>
            </a:r>
            <a:r>
              <a:rPr lang="en-GB" sz="1200" b="1" dirty="0">
                <a:solidFill>
                  <a:prstClr val="black"/>
                </a:solidFill>
                <a:latin typeface="Squad Light" panose="00000400000000000000" pitchFamily="50" charset="0"/>
              </a:rPr>
              <a:t>PMIs</a:t>
            </a:r>
            <a:r>
              <a:rPr lang="en-GB" sz="1200" dirty="0">
                <a:solidFill>
                  <a:prstClr val="black"/>
                </a:solidFill>
                <a:latin typeface="Squad Light" panose="00000400000000000000" pitchFamily="50" charset="0"/>
              </a:rPr>
              <a:t> for February, were a mixed bag: there were some encouraging signs, e.g. the increase of the service sector component above the 50 mark, but manufacturing weakened, and the composite value remained below 50, still suggesting weak activity. </a:t>
            </a:r>
          </a:p>
        </p:txBody>
      </p:sp>
      <p:pic>
        <p:nvPicPr>
          <p:cNvPr id="6" name="Kép 5">
            <a:extLst>
              <a:ext uri="{FF2B5EF4-FFF2-40B4-BE49-F238E27FC236}">
                <a16:creationId xmlns:a16="http://schemas.microsoft.com/office/drawing/2014/main" id="{3E8259CC-C1B2-05FC-223F-659C1C51C3FA}"/>
              </a:ext>
            </a:extLst>
          </p:cNvPr>
          <p:cNvPicPr>
            <a:picLocks noChangeAspect="1"/>
          </p:cNvPicPr>
          <p:nvPr/>
        </p:nvPicPr>
        <p:blipFill>
          <a:blip r:embed="rId7"/>
          <a:stretch>
            <a:fillRect/>
          </a:stretch>
        </p:blipFill>
        <p:spPr>
          <a:xfrm>
            <a:off x="976946" y="1532050"/>
            <a:ext cx="8952072" cy="3368040"/>
          </a:xfrm>
          <a:prstGeom prst="rect">
            <a:avLst/>
          </a:prstGeom>
        </p:spPr>
      </p:pic>
    </p:spTree>
    <p:extLst>
      <p:ext uri="{BB962C8B-B14F-4D97-AF65-F5344CB8AC3E}">
        <p14:creationId xmlns:p14="http://schemas.microsoft.com/office/powerpoint/2010/main" val="1436746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um 1" hidden="1">
            <a:extLst>
              <a:ext uri="{FF2B5EF4-FFF2-40B4-BE49-F238E27FC236}">
                <a16:creationId xmlns:a16="http://schemas.microsoft.com/office/drawing/2014/main" id="{8E471D40-2197-4826-BD29-CB1A2CBB1D33}"/>
              </a:ext>
            </a:extLst>
          </p:cNvPr>
          <p:cNvGraphicFramePr>
            <a:graphicFrameLocks noChangeAspect="1"/>
          </p:cNvGraphicFramePr>
          <p:nvPr>
            <p:custDataLst>
              <p:tags r:id="rId2"/>
            </p:custDataLst>
            <p:extLst>
              <p:ext uri="{D42A27DB-BD31-4B8C-83A1-F6EECF244321}">
                <p14:modId xmlns:p14="http://schemas.microsoft.com/office/powerpoint/2010/main" val="160666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1" name="think-cell Slide" r:id="rId5" imgW="306" imgH="306" progId="TCLayout.ActiveDocument.1">
                  <p:embed/>
                </p:oleObj>
              </mc:Choice>
              <mc:Fallback>
                <p:oleObj name="think-cell Slide" r:id="rId5" imgW="306" imgH="306" progId="TCLayout.ActiveDocument.1">
                  <p:embed/>
                  <p:pic>
                    <p:nvPicPr>
                      <p:cNvPr id="2" name="Objektum 1" hidden="1">
                        <a:extLst>
                          <a:ext uri="{FF2B5EF4-FFF2-40B4-BE49-F238E27FC236}">
                            <a16:creationId xmlns:a16="http://schemas.microsoft.com/office/drawing/2014/main" id="{8E471D40-2197-4826-BD29-CB1A2CBB1D3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Title 1">
            <a:extLst>
              <a:ext uri="{FF2B5EF4-FFF2-40B4-BE49-F238E27FC236}">
                <a16:creationId xmlns:a16="http://schemas.microsoft.com/office/drawing/2014/main" id="{DD77C974-2139-4AE6-AC56-D5D4FC03D159}"/>
              </a:ext>
            </a:extLst>
          </p:cNvPr>
          <p:cNvSpPr txBox="1">
            <a:spLocks/>
          </p:cNvSpPr>
          <p:nvPr/>
        </p:nvSpPr>
        <p:spPr>
          <a:xfrm>
            <a:off x="587141" y="903889"/>
            <a:ext cx="9407154" cy="1771375"/>
          </a:xfrm>
          <a:prstGeom prst="rect">
            <a:avLst/>
          </a:prstGeom>
        </p:spPr>
        <p:txBody>
          <a:bodyPr lIns="0" tIns="0" rIns="0" bIns="0" anchor="t">
            <a:noAutofit/>
          </a:bodyPr>
          <a:lstStyle>
            <a:lvl1pPr algn="l" defTabSz="1007943" rtl="0" eaLnBrk="1" latinLnBrk="0" hangingPunct="1">
              <a:lnSpc>
                <a:spcPct val="90000"/>
              </a:lnSpc>
              <a:spcBef>
                <a:spcPct val="0"/>
              </a:spcBef>
              <a:buNone/>
              <a:defRPr sz="1600" b="1" kern="1200">
                <a:solidFill>
                  <a:srgbClr val="006648"/>
                </a:solidFill>
                <a:latin typeface="Squad" panose="00000500000000000000" pitchFamily="50" charset="0"/>
                <a:ea typeface="+mj-ea"/>
                <a:cs typeface="+mj-cs"/>
              </a:defRPr>
            </a:lvl1pPr>
          </a:lstStyle>
          <a:p>
            <a:pPr marL="285750" indent="-285750" algn="just">
              <a:lnSpc>
                <a:spcPts val="2300"/>
              </a:lnSpc>
              <a:spcBef>
                <a:spcPts val="0"/>
              </a:spcBef>
              <a:buFont typeface="Arial" panose="020B0604020202020204" pitchFamily="34" charset="0"/>
              <a:buChar char="•"/>
            </a:pPr>
            <a:r>
              <a:rPr lang="en-GB" sz="1600" dirty="0">
                <a:latin typeface="Calibri" panose="020F0502020204030204" pitchFamily="34" charset="0"/>
              </a:rPr>
              <a:t>The rate expectations priced in the futures lately met what the Fed was communicating: only three rate cuts are expected for 2024. </a:t>
            </a:r>
            <a:r>
              <a:rPr lang="en-US" sz="1600" dirty="0">
                <a:latin typeface="Calibri" panose="020F0502020204030204" pitchFamily="34" charset="0"/>
              </a:rPr>
              <a:t>The US 10Y yields edged higher this week, but the German 10Y slightly dropped after both rising to 3M highs mid-week. </a:t>
            </a:r>
            <a:endParaRPr lang="hu-HU" sz="1600" dirty="0">
              <a:latin typeface="Calibri" panose="020F0502020204030204" pitchFamily="34" charset="0"/>
            </a:endParaRPr>
          </a:p>
          <a:p>
            <a:pPr marL="285750" indent="-285750" algn="just">
              <a:lnSpc>
                <a:spcPts val="2300"/>
              </a:lnSpc>
              <a:spcBef>
                <a:spcPts val="0"/>
              </a:spcBef>
              <a:buFont typeface="Arial" panose="020B0604020202020204" pitchFamily="34" charset="0"/>
              <a:buChar char="•"/>
            </a:pPr>
            <a:r>
              <a:rPr lang="en-GB" sz="1600" dirty="0">
                <a:latin typeface="Calibri" panose="020F0502020204030204" pitchFamily="34" charset="0"/>
              </a:rPr>
              <a:t>Though the minutes of latest ECB and FOMC meetings brought </a:t>
            </a:r>
            <a:r>
              <a:rPr lang="en-GB" dirty="0">
                <a:latin typeface="Calibri" panose="020F0502020204030204" pitchFamily="34" charset="0"/>
              </a:rPr>
              <a:t>no </a:t>
            </a:r>
            <a:r>
              <a:rPr lang="en-GB" sz="1600" dirty="0">
                <a:latin typeface="Calibri" panose="020F0502020204030204" pitchFamily="34" charset="0"/>
              </a:rPr>
              <a:t>surprise, the latest PMIs in the eurozone mostly showing stronger-than-expected business activity cooled rate cut expectations further.</a:t>
            </a:r>
          </a:p>
          <a:p>
            <a:pPr marL="285750" indent="-285750" algn="just">
              <a:lnSpc>
                <a:spcPts val="2300"/>
              </a:lnSpc>
              <a:spcBef>
                <a:spcPts val="0"/>
              </a:spcBef>
              <a:buFont typeface="Arial" panose="020B0604020202020204" pitchFamily="34" charset="0"/>
              <a:buChar char="•"/>
            </a:pPr>
            <a:r>
              <a:rPr lang="en-GB" sz="1600" dirty="0">
                <a:latin typeface="Calibri" panose="020F0502020204030204" pitchFamily="34" charset="0"/>
              </a:rPr>
              <a:t>The EUR/USD increased above 1.08</a:t>
            </a:r>
            <a:r>
              <a:rPr lang="en-GB" dirty="0">
                <a:latin typeface="Calibri" panose="020F0502020204030204" pitchFamily="34" charset="0"/>
              </a:rPr>
              <a:t>, after climbing temporarily near 1.09 on Thursday.</a:t>
            </a:r>
            <a:endParaRPr lang="en-GB" sz="1600" dirty="0">
              <a:latin typeface="Calibri" panose="020F0502020204030204" pitchFamily="34" charset="0"/>
            </a:endParaRPr>
          </a:p>
          <a:p>
            <a:pPr marL="285750" indent="-285750" algn="just">
              <a:lnSpc>
                <a:spcPts val="2300"/>
              </a:lnSpc>
              <a:spcBef>
                <a:spcPts val="0"/>
              </a:spcBef>
              <a:buFont typeface="Arial" panose="020B0604020202020204" pitchFamily="34" charset="0"/>
              <a:buChar char="•"/>
            </a:pPr>
            <a:r>
              <a:rPr lang="en-GB" sz="1600" dirty="0">
                <a:latin typeface="Calibri" panose="020F0502020204030204" pitchFamily="34" charset="0"/>
              </a:rPr>
              <a:t>Major equity indices in the developed economies  seem to end the week with sizeable gains after an Nvidia-inspired rally gave momentum and led some indices to or near record highs. </a:t>
            </a:r>
            <a:endParaRPr lang="en-GB" dirty="0">
              <a:latin typeface="Calibri" panose="020F0502020204030204" pitchFamily="34" charset="0"/>
            </a:endParaRPr>
          </a:p>
          <a:p>
            <a:pPr marL="285750" indent="-285750" algn="just">
              <a:lnSpc>
                <a:spcPts val="2300"/>
              </a:lnSpc>
              <a:spcBef>
                <a:spcPts val="0"/>
              </a:spcBef>
              <a:buFont typeface="Arial" panose="020B0604020202020204" pitchFamily="34" charset="0"/>
              <a:buChar char="•"/>
            </a:pPr>
            <a:r>
              <a:rPr lang="en-GB" sz="1600" dirty="0">
                <a:latin typeface="Calibri" panose="020F0502020204030204" pitchFamily="34" charset="0"/>
              </a:rPr>
              <a:t>Crude oil prices are set to end the week with 2% drops on cooling rate cut expectations and demand-side uncertainties. The TTF gas futures dropped again on easing demand and stable supply.</a:t>
            </a:r>
          </a:p>
        </p:txBody>
      </p:sp>
      <p:pic>
        <p:nvPicPr>
          <p:cNvPr id="5" name="Kép 4">
            <a:extLst>
              <a:ext uri="{FF2B5EF4-FFF2-40B4-BE49-F238E27FC236}">
                <a16:creationId xmlns:a16="http://schemas.microsoft.com/office/drawing/2014/main" id="{82811016-D4B6-6B98-2C89-F3C474CA59B0}"/>
              </a:ext>
            </a:extLst>
          </p:cNvPr>
          <p:cNvPicPr>
            <a:picLocks noChangeAspect="1"/>
          </p:cNvPicPr>
          <p:nvPr/>
        </p:nvPicPr>
        <p:blipFill>
          <a:blip r:embed="rId7"/>
          <a:stretch>
            <a:fillRect/>
          </a:stretch>
        </p:blipFill>
        <p:spPr>
          <a:xfrm>
            <a:off x="697516" y="4245904"/>
            <a:ext cx="9296779" cy="2549532"/>
          </a:xfrm>
          <a:prstGeom prst="rect">
            <a:avLst/>
          </a:prstGeom>
        </p:spPr>
      </p:pic>
    </p:spTree>
    <p:extLst>
      <p:ext uri="{BB962C8B-B14F-4D97-AF65-F5344CB8AC3E}">
        <p14:creationId xmlns:p14="http://schemas.microsoft.com/office/powerpoint/2010/main" val="2349425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um 1" hidden="1">
            <a:extLst>
              <a:ext uri="{FF2B5EF4-FFF2-40B4-BE49-F238E27FC236}">
                <a16:creationId xmlns:a16="http://schemas.microsoft.com/office/drawing/2014/main" id="{8E471D40-2197-4826-BD29-CB1A2CBB1D3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5" name="think-cell Slide" r:id="rId5" imgW="306" imgH="306" progId="TCLayout.ActiveDocument.1">
                  <p:embed/>
                </p:oleObj>
              </mc:Choice>
              <mc:Fallback>
                <p:oleObj name="think-cell Slide" r:id="rId5" imgW="306" imgH="306" progId="TCLayout.ActiveDocument.1">
                  <p:embed/>
                  <p:pic>
                    <p:nvPicPr>
                      <p:cNvPr id="2" name="Objektum 1" hidden="1">
                        <a:extLst>
                          <a:ext uri="{FF2B5EF4-FFF2-40B4-BE49-F238E27FC236}">
                            <a16:creationId xmlns:a16="http://schemas.microsoft.com/office/drawing/2014/main" id="{8E471D40-2197-4826-BD29-CB1A2CBB1D3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7" name="Csoportba foglalás 6">
            <a:extLst>
              <a:ext uri="{FF2B5EF4-FFF2-40B4-BE49-F238E27FC236}">
                <a16:creationId xmlns:a16="http://schemas.microsoft.com/office/drawing/2014/main" id="{81C12B56-3227-45C8-9766-A084408952B0}"/>
              </a:ext>
            </a:extLst>
          </p:cNvPr>
          <p:cNvGrpSpPr/>
          <p:nvPr/>
        </p:nvGrpSpPr>
        <p:grpSpPr>
          <a:xfrm>
            <a:off x="339047" y="698643"/>
            <a:ext cx="10118683" cy="6452170"/>
            <a:chOff x="728692" y="3249201"/>
            <a:chExt cx="4152585" cy="2816410"/>
          </a:xfrm>
        </p:grpSpPr>
        <p:grpSp>
          <p:nvGrpSpPr>
            <p:cNvPr id="8" name="Csoportba foglalás 7">
              <a:extLst>
                <a:ext uri="{FF2B5EF4-FFF2-40B4-BE49-F238E27FC236}">
                  <a16:creationId xmlns:a16="http://schemas.microsoft.com/office/drawing/2014/main" id="{247D45CF-8EA9-443A-9478-5692DC4FB459}"/>
                </a:ext>
              </a:extLst>
            </p:cNvPr>
            <p:cNvGrpSpPr/>
            <p:nvPr/>
          </p:nvGrpSpPr>
          <p:grpSpPr>
            <a:xfrm>
              <a:off x="728692" y="3249201"/>
              <a:ext cx="4152585" cy="416933"/>
              <a:chOff x="783851" y="4609997"/>
              <a:chExt cx="9276855" cy="337627"/>
            </a:xfrm>
          </p:grpSpPr>
          <p:sp>
            <p:nvSpPr>
              <p:cNvPr id="10" name="Szövegdoboz 9">
                <a:extLst>
                  <a:ext uri="{FF2B5EF4-FFF2-40B4-BE49-F238E27FC236}">
                    <a16:creationId xmlns:a16="http://schemas.microsoft.com/office/drawing/2014/main" id="{1EF9FE7B-BB1A-40E8-8912-022EED4B38D9}"/>
                  </a:ext>
                </a:extLst>
              </p:cNvPr>
              <p:cNvSpPr txBox="1"/>
              <p:nvPr/>
            </p:nvSpPr>
            <p:spPr>
              <a:xfrm>
                <a:off x="838921" y="4692632"/>
                <a:ext cx="9221785" cy="109609"/>
              </a:xfrm>
              <a:prstGeom prst="rect">
                <a:avLst/>
              </a:prstGeom>
              <a:noFill/>
            </p:spPr>
            <p:txBody>
              <a:bodyPr wrap="square">
                <a:spAutoFit/>
              </a:bodyPr>
              <a:lstStyle/>
              <a:p>
                <a:pPr marL="180340" algn="l">
                  <a:lnSpc>
                    <a:spcPts val="1700"/>
                  </a:lnSpc>
                </a:pPr>
                <a:endParaRPr lang="en-US" sz="1200" dirty="0">
                  <a:latin typeface="Squad" panose="00000500000000000000" pitchFamily="2" charset="0"/>
                </a:endParaRPr>
              </a:p>
            </p:txBody>
          </p:sp>
          <p:sp>
            <p:nvSpPr>
              <p:cNvPr id="11" name="Szövegdoboz 10">
                <a:extLst>
                  <a:ext uri="{FF2B5EF4-FFF2-40B4-BE49-F238E27FC236}">
                    <a16:creationId xmlns:a16="http://schemas.microsoft.com/office/drawing/2014/main" id="{BE5206E8-6176-4B26-8D7E-6241C7B5F5E6}"/>
                  </a:ext>
                </a:extLst>
              </p:cNvPr>
              <p:cNvSpPr txBox="1"/>
              <p:nvPr/>
            </p:nvSpPr>
            <p:spPr>
              <a:xfrm>
                <a:off x="783851" y="4609997"/>
                <a:ext cx="9221785" cy="337627"/>
              </a:xfrm>
              <a:prstGeom prst="rect">
                <a:avLst/>
              </a:prstGeom>
              <a:solidFill>
                <a:srgbClr val="006648"/>
              </a:solidFill>
            </p:spPr>
            <p:txBody>
              <a:bodyPr wrap="square" rtlCol="0" anchor="ctr">
                <a:noAutofit/>
              </a:bodyPr>
              <a:lstStyle/>
              <a:p>
                <a:pPr algn="just">
                  <a:spcBef>
                    <a:spcPts val="300"/>
                  </a:spcBef>
                </a:pPr>
                <a:r>
                  <a:rPr lang="en-US" sz="1000" dirty="0">
                    <a:solidFill>
                      <a:schemeClr val="bg1"/>
                    </a:solidFill>
                    <a:latin typeface="Squad" panose="00000500000000000000" pitchFamily="2" charset="0"/>
                  </a:rPr>
                  <a:t>Key highlights: The rate expectations priced in the futures lately met what the Fed was communicating: only three rate cuts are expected for 2024.The US 10Y yields edged higher this week, but the German 10Y slightly dropped after both rising to 3M highs mid-week. The minutes of latest ECB and FOMC meetings brought no surprise compared to the major central banks’ earlier communication, while the latest PMIs mostly showed stronger-than-expected business activity in the eurozone and the US. The EUR/USD increased above 1.08. Major equity indices in the developed economies seem to end the week with sizeable gains after an Nvidia-inspired rally gave momentum and led some indices to or near record highs. Crude oil prices are set to end the week with 2% drops on cooling rate cut expectations and demand-side uncertainties. The TTF gas futures dropped again on easing demand and stable supply.</a:t>
                </a:r>
              </a:p>
            </p:txBody>
          </p:sp>
        </p:grpSp>
        <p:sp>
          <p:nvSpPr>
            <p:cNvPr id="9" name="Szövegdoboz 8">
              <a:extLst>
                <a:ext uri="{FF2B5EF4-FFF2-40B4-BE49-F238E27FC236}">
                  <a16:creationId xmlns:a16="http://schemas.microsoft.com/office/drawing/2014/main" id="{275B8ADE-E331-4A75-86AD-9E7BDA839124}"/>
                </a:ext>
              </a:extLst>
            </p:cNvPr>
            <p:cNvSpPr txBox="1"/>
            <p:nvPr/>
          </p:nvSpPr>
          <p:spPr>
            <a:xfrm>
              <a:off x="728692" y="3666134"/>
              <a:ext cx="4127934" cy="2399477"/>
            </a:xfrm>
            <a:prstGeom prst="rect">
              <a:avLst/>
            </a:prstGeom>
            <a:solidFill>
              <a:srgbClr val="C0C6B3"/>
            </a:solidFill>
          </p:spPr>
          <p:txBody>
            <a:bodyPr wrap="square" rtlCol="0">
              <a:noAutofit/>
            </a:bodyPr>
            <a:lstStyle/>
            <a:p>
              <a:pPr indent="-180000" algn="just">
                <a:lnSpc>
                  <a:spcPts val="1600"/>
                </a:lnSpc>
                <a:buClr>
                  <a:schemeClr val="tx1"/>
                </a:buClr>
                <a:buSzPts val="1200"/>
                <a:buFont typeface="Squad" panose="00000500000000000000" pitchFamily="50" charset="0"/>
                <a:buChar char="•"/>
              </a:pPr>
              <a:r>
                <a:rPr lang="en-US" sz="1200" b="1" spc="-30" dirty="0">
                  <a:latin typeface="Squad Light" panose="00000400000000000000" pitchFamily="2" charset="0"/>
                </a:rPr>
                <a:t>Long-term bond yields </a:t>
              </a:r>
              <a:r>
                <a:rPr lang="en-US" sz="1200" spc="-30" dirty="0">
                  <a:latin typeface="Squad Light" panose="00000400000000000000" pitchFamily="2" charset="0"/>
                </a:rPr>
                <a:t>in the developed markets slightly dropped in the first two days of the week, but later yields steadily edged higher. Eurozone negotiated wage data and the minutes of the latest ECB and FOMC rate-setting meetings were in the focus this week as investors contemplate future interest rate path and the possible date of the first rate cuts. Negotiated wages in the euro area increased somewhat slower in Q4 2023 than one quarter before but failed to fulfil investors’ hopes for an imminent rate cut. Minutes from the Fed’s January meeting released on Wednesday showed that most policymakers were concerned about the risks of cutting interest rates too soon as they seek to bring inflation closer to the 2% annual target. The minutes of the ECB’s January meeting released on Thursday underlined the very gradual shift towards eventual rate cuts and suggest that rate cuts in spring are highly unlikely. In these circumstances, investors adjusted their rate expectations and bond yields inched higher, with US 10Y yields adding 5bps. </a:t>
              </a:r>
              <a:r>
                <a:rPr lang="en-US" sz="1200" b="1" spc="-30" dirty="0">
                  <a:latin typeface="Squad Light" panose="00000400000000000000" pitchFamily="2" charset="0"/>
                </a:rPr>
                <a:t>The US 10Y benchmark yields </a:t>
              </a:r>
              <a:r>
                <a:rPr lang="en-US" sz="1200" spc="-30" dirty="0">
                  <a:latin typeface="Squad Light" panose="00000400000000000000" pitchFamily="2" charset="0"/>
                </a:rPr>
                <a:t>rose above 4.3% and the </a:t>
              </a:r>
              <a:r>
                <a:rPr lang="en-US" sz="1200" b="1" spc="-30" dirty="0">
                  <a:latin typeface="Squad Light" panose="00000400000000000000" pitchFamily="2" charset="0"/>
                </a:rPr>
                <a:t>German 10Y yields </a:t>
              </a:r>
              <a:r>
                <a:rPr lang="en-US" sz="1200" spc="-30" dirty="0">
                  <a:latin typeface="Squad Light" panose="00000400000000000000" pitchFamily="2" charset="0"/>
                </a:rPr>
                <a:t>stood above the 2.47% mid-week; both the highest in three months, but corrected by Friday.. Stronger-than-expected PMIs in the eurozone (except German manufacturing sector) also cooled rate cut expectations, while in the US, weekly jobless claims dropped. According to CME </a:t>
              </a:r>
              <a:r>
                <a:rPr lang="en-US" sz="1200" spc="-30" dirty="0" err="1">
                  <a:latin typeface="Squad Light" panose="00000400000000000000" pitchFamily="2" charset="0"/>
                </a:rPr>
                <a:t>FedWatch</a:t>
              </a:r>
              <a:r>
                <a:rPr lang="en-US" sz="1200" spc="-30" dirty="0">
                  <a:latin typeface="Squad Light" panose="00000400000000000000" pitchFamily="2" charset="0"/>
                </a:rPr>
                <a:t> Tool, it’s almost sure (97.5%) that the Fed would hold key rates at its next meeting in March, and rates are likely to remain unchanged also even after the FOMC’s May meeting (80% probability).</a:t>
              </a:r>
            </a:p>
            <a:p>
              <a:pPr indent="-180000" algn="just">
                <a:lnSpc>
                  <a:spcPts val="1600"/>
                </a:lnSpc>
                <a:buClr>
                  <a:schemeClr val="tx1"/>
                </a:buClr>
                <a:buSzPts val="1200"/>
                <a:buFont typeface="Squad" panose="00000500000000000000" pitchFamily="50" charset="0"/>
                <a:buChar char="•"/>
              </a:pPr>
              <a:r>
                <a:rPr lang="en-US" sz="1200" b="1" spc="-30" dirty="0">
                  <a:latin typeface="Squad Light" panose="00000400000000000000" pitchFamily="2" charset="0"/>
                </a:rPr>
                <a:t>In the currency markets</a:t>
              </a:r>
              <a:r>
                <a:rPr lang="en-US" sz="1200" spc="-30" dirty="0">
                  <a:latin typeface="Squad Light" panose="00000400000000000000" pitchFamily="2" charset="0"/>
                </a:rPr>
                <a:t>, the EUR/USD could leave behind the 1.07 level this week as investors tempered their expectations for ECB interest rate cuts after the recently released wage and PMI data. The EUR/USD rose near 1.09 on Thursday after the latest surveys showed stronger-than-expected business activity in the euro area. Later the dollar slightly recovered, but in a weekly horizon it lost about 0.4% vs the euro.</a:t>
              </a:r>
            </a:p>
            <a:p>
              <a:pPr indent="-180000" algn="just">
                <a:lnSpc>
                  <a:spcPts val="1700"/>
                </a:lnSpc>
                <a:buClr>
                  <a:schemeClr val="tx1"/>
                </a:buClr>
                <a:buSzPts val="1200"/>
                <a:buFont typeface="Squad" panose="00000500000000000000" pitchFamily="50" charset="0"/>
                <a:buChar char="•"/>
              </a:pPr>
              <a:r>
                <a:rPr lang="en-US" sz="1200" b="1" spc="-30" dirty="0">
                  <a:latin typeface="Squad Light" panose="00000400000000000000" pitchFamily="2" charset="0"/>
                </a:rPr>
                <a:t>Developed stock markets </a:t>
              </a:r>
              <a:r>
                <a:rPr lang="en-US" sz="1200" spc="-30" dirty="0">
                  <a:latin typeface="Squad Light" panose="00000400000000000000" pitchFamily="2" charset="0"/>
                </a:rPr>
                <a:t>are on track for some sizeable gains this week, with major European equity indices rising to new highs and the Dow crossing first time the 39,000 point-level. The S&amp;P500 and the Nasdaq Composite also rose to the highest intra-day on Thursday, spurred by the Nvidia rally. Shares of Nvidia popped 16.4% to an all-time high on Thursday after the chip company said total revenue rose a whopping 265% from a year ago — driven by its booming artificial intelligence business. Nvidia, which has become one of the largest US companies by market capitalization, also forecast another stellar revenue gain for the current quarter, even against elevated expectations for massive growth. Nvidia shares rallied more than 60% YTD. The US stock markets are heading for the end of a holiday-shortened week with the major equity indices adding 1.0-1.5% gains. In terms of sector performances, all S&amp;P500 sectors except energy gained this week, with consumer staples and health care rising the most. In Western Europe, major stock indices are set to gain about 1-3% this week except the FTSE100, the decline of basic resources and real estate weighed on the index. Auto &amp; parts and chemicals boosted the pan-European Stoxx600.</a:t>
              </a:r>
            </a:p>
            <a:p>
              <a:pPr indent="-180000" algn="just">
                <a:lnSpc>
                  <a:spcPts val="1500"/>
                </a:lnSpc>
                <a:buClr>
                  <a:schemeClr val="tx1"/>
                </a:buClr>
                <a:buSzPts val="1200"/>
                <a:buFont typeface="Squad" panose="00000500000000000000" pitchFamily="50" charset="0"/>
                <a:buChar char="•"/>
              </a:pPr>
              <a:r>
                <a:rPr lang="en-US" sz="1200" b="1" spc="-30" dirty="0">
                  <a:latin typeface="Squad Light" panose="00000400000000000000" pitchFamily="2" charset="0"/>
                </a:rPr>
                <a:t>Crude oil futures </a:t>
              </a:r>
              <a:r>
                <a:rPr lang="en-US" sz="1200" spc="-30" dirty="0">
                  <a:latin typeface="Squad Light" panose="00000400000000000000" pitchFamily="2" charset="0"/>
                </a:rPr>
                <a:t>are set to end the week with some drops; the WTI and the Brent fell about 2% as higher-for-longer interest rate scenario and demand-side uncertainties weigh on prices. </a:t>
              </a:r>
              <a:r>
                <a:rPr lang="en-US" sz="1200" b="1" spc="-30" dirty="0">
                  <a:latin typeface="Squad Light" panose="00000400000000000000" pitchFamily="2" charset="0"/>
                </a:rPr>
                <a:t>TTF gas prices</a:t>
              </a:r>
              <a:r>
                <a:rPr lang="en-US" sz="1200" spc="-30" dirty="0">
                  <a:latin typeface="Squad Light" panose="00000400000000000000" pitchFamily="2" charset="0"/>
                </a:rPr>
                <a:t> plunged to 23.3 EUR/MWh (-6% w/w) declining for the third week in a row as above-normal-temperatures, abundant stocks and stable supply support price drops.</a:t>
              </a:r>
            </a:p>
          </p:txBody>
        </p:sp>
      </p:grpSp>
    </p:spTree>
    <p:extLst>
      <p:ext uri="{BB962C8B-B14F-4D97-AF65-F5344CB8AC3E}">
        <p14:creationId xmlns:p14="http://schemas.microsoft.com/office/powerpoint/2010/main" val="2076374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535D097-2D15-4820-8827-7AEE79C33152}"/>
              </a:ext>
            </a:extLst>
          </p:cNvPr>
          <p:cNvSpPr txBox="1">
            <a:spLocks/>
          </p:cNvSpPr>
          <p:nvPr/>
        </p:nvSpPr>
        <p:spPr>
          <a:xfrm>
            <a:off x="869567" y="1080298"/>
            <a:ext cx="9221689" cy="276999"/>
          </a:xfrm>
          <a:prstGeom prst="rect">
            <a:avLst/>
          </a:prstGeom>
        </p:spPr>
        <p:txBody>
          <a:bodyPr lIns="0" tIns="0" rIns="0" bIns="0" anchor="t">
            <a:noAutofit/>
          </a:bodyPr>
          <a:lstStyle>
            <a:lvl1pPr algn="l" defTabSz="1007943" rtl="0" eaLnBrk="1" latinLnBrk="0" hangingPunct="1">
              <a:lnSpc>
                <a:spcPct val="90000"/>
              </a:lnSpc>
              <a:spcBef>
                <a:spcPct val="0"/>
              </a:spcBef>
              <a:buNone/>
              <a:defRPr sz="1600" b="1" kern="1200">
                <a:solidFill>
                  <a:srgbClr val="006648"/>
                </a:solidFill>
                <a:latin typeface="Squad" panose="00000500000000000000" pitchFamily="50" charset="0"/>
                <a:ea typeface="+mj-ea"/>
                <a:cs typeface="+mj-cs"/>
              </a:defRPr>
            </a:lvl1pPr>
          </a:lstStyle>
          <a:p>
            <a:pPr algn="ctr">
              <a:lnSpc>
                <a:spcPts val="2300"/>
              </a:lnSpc>
              <a:spcBef>
                <a:spcPts val="1200"/>
              </a:spcBef>
              <a:spcAft>
                <a:spcPts val="500"/>
              </a:spcAft>
            </a:pPr>
            <a:r>
              <a:rPr lang="hu-HU" kern="0" dirty="0">
                <a:ea typeface="Times New Roman" panose="02020603050405020304" pitchFamily="18" charset="0"/>
                <a:cs typeface="Times New Roman" panose="02020603050405020304" pitchFamily="18" charset="0"/>
              </a:rPr>
              <a:t>Stock market and sector performance</a:t>
            </a:r>
          </a:p>
        </p:txBody>
      </p:sp>
      <p:pic>
        <p:nvPicPr>
          <p:cNvPr id="4" name="Kép 3">
            <a:extLst>
              <a:ext uri="{FF2B5EF4-FFF2-40B4-BE49-F238E27FC236}">
                <a16:creationId xmlns:a16="http://schemas.microsoft.com/office/drawing/2014/main" id="{DBDC1AE9-EB86-CB9B-6065-F8C78F89D801}"/>
              </a:ext>
            </a:extLst>
          </p:cNvPr>
          <p:cNvPicPr>
            <a:picLocks noChangeAspect="1"/>
          </p:cNvPicPr>
          <p:nvPr/>
        </p:nvPicPr>
        <p:blipFill>
          <a:blip r:embed="rId3"/>
          <a:stretch>
            <a:fillRect/>
          </a:stretch>
        </p:blipFill>
        <p:spPr>
          <a:xfrm>
            <a:off x="1346950" y="1736600"/>
            <a:ext cx="8266922" cy="5062954"/>
          </a:xfrm>
          <a:prstGeom prst="rect">
            <a:avLst/>
          </a:prstGeom>
        </p:spPr>
      </p:pic>
    </p:spTree>
    <p:extLst>
      <p:ext uri="{BB962C8B-B14F-4D97-AF65-F5344CB8AC3E}">
        <p14:creationId xmlns:p14="http://schemas.microsoft.com/office/powerpoint/2010/main" val="3176579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90988D-AB48-48EF-A763-F311E5B6D882}"/>
              </a:ext>
            </a:extLst>
          </p:cNvPr>
          <p:cNvSpPr txBox="1">
            <a:spLocks/>
          </p:cNvSpPr>
          <p:nvPr/>
        </p:nvSpPr>
        <p:spPr>
          <a:xfrm>
            <a:off x="646571" y="1335533"/>
            <a:ext cx="9221689" cy="276999"/>
          </a:xfrm>
          <a:prstGeom prst="rect">
            <a:avLst/>
          </a:prstGeom>
        </p:spPr>
        <p:txBody>
          <a:bodyPr lIns="0" tIns="0" rIns="0" bIns="0" anchor="t">
            <a:noAutofit/>
          </a:bodyPr>
          <a:lstStyle>
            <a:lvl1pPr algn="l" defTabSz="1007943" rtl="0" eaLnBrk="1" latinLnBrk="0" hangingPunct="1">
              <a:lnSpc>
                <a:spcPct val="90000"/>
              </a:lnSpc>
              <a:spcBef>
                <a:spcPct val="0"/>
              </a:spcBef>
              <a:buNone/>
              <a:defRPr sz="1600" b="1" kern="1200">
                <a:solidFill>
                  <a:srgbClr val="006648"/>
                </a:solidFill>
                <a:latin typeface="Squad" panose="00000500000000000000" pitchFamily="50" charset="0"/>
                <a:ea typeface="+mj-ea"/>
                <a:cs typeface="+mj-cs"/>
              </a:defRPr>
            </a:lvl1pPr>
          </a:lstStyle>
          <a:p>
            <a:pPr algn="ctr">
              <a:lnSpc>
                <a:spcPts val="2300"/>
              </a:lnSpc>
              <a:spcBef>
                <a:spcPts val="1200"/>
              </a:spcBef>
              <a:spcAft>
                <a:spcPts val="500"/>
              </a:spcAft>
            </a:pPr>
            <a:r>
              <a:rPr lang="en-GB" kern="0" dirty="0">
                <a:ea typeface="Times New Roman" panose="02020603050405020304" pitchFamily="18" charset="0"/>
                <a:cs typeface="Times New Roman" panose="02020603050405020304" pitchFamily="18" charset="0"/>
              </a:rPr>
              <a:t>Summary of regional stock market</a:t>
            </a:r>
            <a:r>
              <a:rPr lang="hu-HU" kern="0" dirty="0">
                <a:ea typeface="Times New Roman" panose="02020603050405020304" pitchFamily="18" charset="0"/>
                <a:cs typeface="Times New Roman" panose="02020603050405020304" pitchFamily="18" charset="0"/>
              </a:rPr>
              <a:t>s’</a:t>
            </a:r>
            <a:r>
              <a:rPr lang="en-GB" kern="0" dirty="0">
                <a:ea typeface="Times New Roman" panose="02020603050405020304" pitchFamily="18" charset="0"/>
                <a:cs typeface="Times New Roman" panose="02020603050405020304" pitchFamily="18" charset="0"/>
              </a:rPr>
              <a:t> performance</a:t>
            </a:r>
          </a:p>
        </p:txBody>
      </p:sp>
      <p:pic>
        <p:nvPicPr>
          <p:cNvPr id="5" name="Kép 4">
            <a:extLst>
              <a:ext uri="{FF2B5EF4-FFF2-40B4-BE49-F238E27FC236}">
                <a16:creationId xmlns:a16="http://schemas.microsoft.com/office/drawing/2014/main" id="{36AFF374-F836-EC52-3846-2C6555B399A6}"/>
              </a:ext>
            </a:extLst>
          </p:cNvPr>
          <p:cNvPicPr>
            <a:picLocks noChangeAspect="1"/>
          </p:cNvPicPr>
          <p:nvPr/>
        </p:nvPicPr>
        <p:blipFill>
          <a:blip r:embed="rId3"/>
          <a:stretch>
            <a:fillRect/>
          </a:stretch>
        </p:blipFill>
        <p:spPr>
          <a:xfrm>
            <a:off x="646571" y="2005500"/>
            <a:ext cx="9521014" cy="4565936"/>
          </a:xfrm>
          <a:prstGeom prst="rect">
            <a:avLst/>
          </a:prstGeom>
        </p:spPr>
      </p:pic>
    </p:spTree>
    <p:extLst>
      <p:ext uri="{BB962C8B-B14F-4D97-AF65-F5344CB8AC3E}">
        <p14:creationId xmlns:p14="http://schemas.microsoft.com/office/powerpoint/2010/main" val="5939146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FDE5CD0C0339498D7B78AE6B2D0AC6" ma:contentTypeVersion="7" ma:contentTypeDescription="Create a new document." ma:contentTypeScope="" ma:versionID="0da9fd2d6a12836545eec1b352e2254d">
  <xsd:schema xmlns:xsd="http://www.w3.org/2001/XMLSchema" xmlns:xs="http://www.w3.org/2001/XMLSchema" xmlns:p="http://schemas.microsoft.com/office/2006/metadata/properties" xmlns:ns3="1f7ec23a-ad0e-4630-85c4-9c6f2b752d3a" xmlns:ns4="0a8865f2-bb1b-4d03-9856-e8dfe7b61089" targetNamespace="http://schemas.microsoft.com/office/2006/metadata/properties" ma:root="true" ma:fieldsID="a0c518df5990b1f954931fa895802a0e" ns3:_="" ns4:_="">
    <xsd:import namespace="1f7ec23a-ad0e-4630-85c4-9c6f2b752d3a"/>
    <xsd:import namespace="0a8865f2-bb1b-4d03-9856-e8dfe7b6108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ec23a-ad0e-4630-85c4-9c6f2b752d3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8865f2-bb1b-4d03-9856-e8dfe7b6108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sisl xmlns:xsd="http://www.w3.org/2001/XMLSchema" xmlns:xsi="http://www.w3.org/2001/XMLSchema-instance" xmlns="http://www.boldonjames.com/2008/01/sie/internal/label" sislVersion="0" policy="6ddba996-01be-42b5-8135-45185c68dace" origin="userSelected">
  <element uid="id_classification_nonbusiness" value=""/>
</sisl>
</file>

<file path=customXml/itemProps1.xml><?xml version="1.0" encoding="utf-8"?>
<ds:datastoreItem xmlns:ds="http://schemas.openxmlformats.org/officeDocument/2006/customXml" ds:itemID="{479AE0A1-169E-4EB2-8140-DFB82953EF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7ec23a-ad0e-4630-85c4-9c6f2b752d3a"/>
    <ds:schemaRef ds:uri="0a8865f2-bb1b-4d03-9856-e8dfe7b610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CF5152-5345-484B-9D8A-DD023683E84F}">
  <ds:schemaRefs>
    <ds:schemaRef ds:uri="0a8865f2-bb1b-4d03-9856-e8dfe7b6108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f7ec23a-ad0e-4630-85c4-9c6f2b752d3a"/>
    <ds:schemaRef ds:uri="http://www.w3.org/XML/1998/namespace"/>
    <ds:schemaRef ds:uri="http://purl.org/dc/dcmitype/"/>
  </ds:schemaRefs>
</ds:datastoreItem>
</file>

<file path=customXml/itemProps3.xml><?xml version="1.0" encoding="utf-8"?>
<ds:datastoreItem xmlns:ds="http://schemas.openxmlformats.org/officeDocument/2006/customXml" ds:itemID="{4A610283-93FE-4F6D-BB9E-13864835E407}">
  <ds:schemaRefs>
    <ds:schemaRef ds:uri="http://schemas.microsoft.com/sharepoint/v3/contenttype/forms"/>
  </ds:schemaRefs>
</ds:datastoreItem>
</file>

<file path=customXml/itemProps4.xml><?xml version="1.0" encoding="utf-8"?>
<ds:datastoreItem xmlns:ds="http://schemas.openxmlformats.org/officeDocument/2006/customXml" ds:itemID="{A10DDFFE-CDD3-4C97-9B49-8D3CBE26E093}">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Office Theme</Template>
  <TotalTime>27358</TotalTime>
  <Words>3097</Words>
  <PresentationFormat>Custom</PresentationFormat>
  <Paragraphs>118</Paragraphs>
  <Slides>13</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Squad</vt:lpstr>
      <vt:lpstr>Squad Heavy</vt:lpstr>
      <vt:lpstr>Squad Light</vt:lpstr>
      <vt:lpstr>Times New Roman</vt:lpstr>
      <vt:lpstr>Office-téma</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2023-08-18T14:35:38Z</cp:lastPrinted>
  <dcterms:created xsi:type="dcterms:W3CDTF">2022-02-23T09:17:58Z</dcterms:created>
  <dcterms:modified xsi:type="dcterms:W3CDTF">2024-02-26T07:04:09Z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0x01010008FDE5CD0C0339498D7B78AE6B2D0AC6</vt:lpwstr>
  </property>
  <property fmtid="{D5CDD505-2E9C-101B-9397-08002B2CF9AE}" pid="3" name="docIndexRef">
    <vt:lpwstr>ca13d27a-c860-46a8-b324-d66757b41053</vt:lpwstr>
  </property>
  <property fmtid="{D5CDD505-2E9C-101B-9397-08002B2CF9AE}" pid="4" name="bjClsUserRVM">
    <vt:lpwstr>[]</vt:lpwstr>
  </property>
  <property fmtid="{D5CDD505-2E9C-101B-9397-08002B2CF9AE}" pid="5" name="bjSaver">
    <vt:lpwstr>IIaTT7lxBUd1ueFfKFfF4Mk+ITXrdtNl</vt:lpwstr>
  </property>
  <property fmtid="{D5CDD505-2E9C-101B-9397-08002B2CF9AE}" pid="6" name="bjDocumentLabelXML">
    <vt:lpwstr>&lt;?xml version="1.0" encoding="us-ascii"?&gt;&lt;sisl xmlns:xsd="http://www.w3.org/2001/XMLSchema" xmlns:xsi="http://www.w3.org/2001/XMLSchema-instance" sislVersion="0" policy="6ddba996-01be-42b5-8135-45185c68dace" origin="userSelected" xmlns="http://www.boldonj</vt:lpwstr>
  </property>
  <property fmtid="{D5CDD505-2E9C-101B-9397-08002B2CF9AE}" pid="7" name="bjDocumentLabelXML-0">
    <vt:lpwstr>ames.com/2008/01/sie/internal/label"&gt;&lt;element uid="id_classification_nonbusiness" value="" /&gt;&lt;/sisl&gt;</vt:lpwstr>
  </property>
  <property fmtid="{D5CDD505-2E9C-101B-9397-08002B2CF9AE}" pid="8" name="bjDocumentSecurityLabel">
    <vt:lpwstr>Public</vt:lpwstr>
  </property>
</Properties>
</file>